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1" r:id="rId3"/>
    <p:sldId id="404" r:id="rId4"/>
    <p:sldId id="302" r:id="rId5"/>
    <p:sldId id="344" r:id="rId6"/>
    <p:sldId id="258" r:id="rId7"/>
    <p:sldId id="260" r:id="rId8"/>
    <p:sldId id="259" r:id="rId9"/>
    <p:sldId id="298" r:id="rId10"/>
    <p:sldId id="261" r:id="rId11"/>
    <p:sldId id="299" r:id="rId12"/>
    <p:sldId id="300" r:id="rId13"/>
    <p:sldId id="262" r:id="rId14"/>
    <p:sldId id="263" r:id="rId15"/>
    <p:sldId id="368" r:id="rId16"/>
    <p:sldId id="277" r:id="rId17"/>
    <p:sldId id="369" r:id="rId18"/>
    <p:sldId id="370" r:id="rId19"/>
    <p:sldId id="371" r:id="rId20"/>
    <p:sldId id="265" r:id="rId21"/>
    <p:sldId id="278" r:id="rId22"/>
    <p:sldId id="372" r:id="rId23"/>
    <p:sldId id="373" r:id="rId24"/>
    <p:sldId id="374" r:id="rId25"/>
    <p:sldId id="375" r:id="rId26"/>
    <p:sldId id="279" r:id="rId27"/>
    <p:sldId id="280" r:id="rId28"/>
    <p:sldId id="281" r:id="rId29"/>
    <p:sldId id="293" r:id="rId30"/>
    <p:sldId id="380" r:id="rId31"/>
    <p:sldId id="376" r:id="rId32"/>
    <p:sldId id="378" r:id="rId33"/>
    <p:sldId id="396" r:id="rId34"/>
    <p:sldId id="397" r:id="rId35"/>
    <p:sldId id="395" r:id="rId36"/>
    <p:sldId id="381" r:id="rId37"/>
    <p:sldId id="384" r:id="rId38"/>
    <p:sldId id="382" r:id="rId39"/>
    <p:sldId id="386" r:id="rId40"/>
    <p:sldId id="282" r:id="rId41"/>
    <p:sldId id="283" r:id="rId42"/>
    <p:sldId id="285" r:id="rId43"/>
    <p:sldId id="266" r:id="rId44"/>
    <p:sldId id="271" r:id="rId45"/>
    <p:sldId id="390" r:id="rId46"/>
    <p:sldId id="387" r:id="rId47"/>
    <p:sldId id="399" r:id="rId48"/>
    <p:sldId id="268" r:id="rId49"/>
    <p:sldId id="286" r:id="rId50"/>
    <p:sldId id="288" r:id="rId51"/>
    <p:sldId id="289" r:id="rId52"/>
    <p:sldId id="290" r:id="rId53"/>
    <p:sldId id="292" r:id="rId54"/>
    <p:sldId id="403" r:id="rId55"/>
    <p:sldId id="394" r:id="rId56"/>
    <p:sldId id="400" r:id="rId57"/>
    <p:sldId id="401" r:id="rId58"/>
    <p:sldId id="402" r:id="rId59"/>
    <p:sldId id="393" r:id="rId60"/>
    <p:sldId id="343" r:id="rId61"/>
    <p:sldId id="354" r:id="rId62"/>
    <p:sldId id="360" r:id="rId63"/>
    <p:sldId id="358" r:id="rId64"/>
    <p:sldId id="359" r:id="rId65"/>
    <p:sldId id="355" r:id="rId66"/>
    <p:sldId id="352" r:id="rId67"/>
    <p:sldId id="361" r:id="rId68"/>
    <p:sldId id="362" r:id="rId69"/>
    <p:sldId id="364" r:id="rId70"/>
    <p:sldId id="347" r:id="rId71"/>
    <p:sldId id="363" r:id="rId72"/>
    <p:sldId id="348" r:id="rId73"/>
    <p:sldId id="351" r:id="rId74"/>
    <p:sldId id="365" r:id="rId75"/>
    <p:sldId id="350" r:id="rId76"/>
    <p:sldId id="366" r:id="rId77"/>
    <p:sldId id="367" r:id="rId78"/>
    <p:sldId id="379" r:id="rId79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7D0CA-356C-4062-909F-B894F31D06E0}" type="datetimeFigureOut">
              <a:rPr lang="th-TH" smtClean="0"/>
              <a:pPr/>
              <a:t>30/08/63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4A297-E403-4CA3-9380-BA54663813B1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chinatopcargo.com/%E0%B8%8A%E0%B8%B4%E0%B8%9B%E0%B8%9B%E0%B8%B4%E0%B9%89%E0%B8%87-10-%E0%B9%80%E0%B8%A3%E0%B8%B7%E0%B9%88%E0%B8%AD%E0%B8%87%E0%B8%99%E0%B9%88%E0%B8%B2%E0%B8%A3%E0%B8%B9%E0%B9%89%E0%B9%80%E0%B8%81/#:~:text=%E0%B8%A3%E0%B8%AB%E0%B8%B1%E0%B8%AA%E0%B8%82%E0%B9%89%E0%B8%B2%E0%B8%87%E0%B8%95%E0%B8%B9%E0%B9%89%E0%B8%84%E0%B8%AD%E0%B8%99%E0%B9%80%E0%B8%97%E0%B8%99%E0%B9%80%E0%B8%99%E0%B8%AD%E0%B8%A3%E0%B9%8C%E0%B8%99%E0%B8%B1%E0%B9%89%E0%B8%99,%E0%B8%95%E0%B8%B9%E0%B9%89%E0%B8%84%E0%B8%AD%E0%B8%99%E0%B9%80%E0%B8%97%E0%B8%99%E0%B9%80%E0%B8%99%E0%B8%AD%E0%B8%A3%E0%B9%8C%20%E0%B8%84%E0%B8%B7%E0%B8%AD%20General%20Purpose" TargetMode="External"/><Relationship Id="rId3" Type="http://schemas.openxmlformats.org/officeDocument/2006/relationships/hyperlink" Target="https://www.aircargoweek.com/etihad-cargo-deploy-cargo-only-passenger-plane/" TargetMode="External"/><Relationship Id="rId7" Type="http://schemas.openxmlformats.org/officeDocument/2006/relationships/hyperlink" Target="https://yalelogistics.co.th/%E0%B8%8A%E0%B8%B4%E0%B8%9B%E0%B8%9B%E0%B8%B4%E0%B9%89%E0%B8%87-%E0%B9%84%E0%B8%82%E0%B8%A3%E0%B8%AB%E0%B8%B1%E0%B8%AA-%E0%B8%AB%E0%B8%A1%E0%B8%B2%E0%B8%A2%E0%B9%80%E0%B8%A5%E0%B8%82%E0%B8%95%E0%B8%B9/" TargetMode="External"/><Relationship Id="rId2" Type="http://schemas.openxmlformats.org/officeDocument/2006/relationships/hyperlink" Target="http://www.lissom-logistics.co.th/articles-details.php?id=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ice.moc.go.th/price/fileuploader/file_cpi/Chapter_03.pdf" TargetMode="External"/><Relationship Id="rId5" Type="http://schemas.openxmlformats.org/officeDocument/2006/relationships/hyperlink" Target="http://www.research-system.siam.edu/images/0_Ad_Coop/2558/Crago_and_Mail_Operation/09_app.pdf" TargetMode="External"/><Relationship Id="rId4" Type="http://schemas.openxmlformats.org/officeDocument/2006/relationships/hyperlink" Target="https://www.airfreight-logistics.com/airlines-across-the-globe-carry-cargo-via-passenger-planes-as-they-navigate-through-the-covid-19-crisis/" TargetMode="External"/><Relationship Id="rId9" Type="http://schemas.openxmlformats.org/officeDocument/2006/relationships/hyperlink" Target="https://www.tnsc.com/wp-content/uploads/2019/07/8.%E0%B8%81%E0%B8%B2%E0%B8%A3%E0%B9%80%E0%B8%84%E0%B8%A5%E0%B8%B7%E0%B9%88%E0%B8%AD%E0%B8%99%E0%B9%84%E0%B8%AB%E0%B8%A7%E0%B8%82%E0%B8%AD%E0%B8%87%E0%B8%AD%E0%B8%B1%E0%B8%95%E0%B8%A3%E0%B8%B2%E0%B8%84%E0%B9%88%E0%B8%B2%E0%B8%A3%E0%B8%B0%E0%B8%A7%E0%B8%B2%E0%B8%87%E0%B9%80%E0%B8%A3%E0%B8%B7%E0%B8%AD%E0%B8%9B%E0%B8%A3%E0%B8%B0%E0%B8%88%E0%B8%B3%E0%B8%AA%E0%B8%B1%E0%B8%9B%E0%B8%94%E0%B8%B2%E0%B8%AB%E0%B9%8C-8-2562-1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"/>
            <a:ext cx="9144000" cy="2772544"/>
          </a:xfrm>
        </p:spPr>
        <p:txBody>
          <a:bodyPr>
            <a:normAutofit/>
          </a:bodyPr>
          <a:lstStyle/>
          <a:p>
            <a:r>
              <a:rPr lang="en-US" sz="3200" dirty="0"/>
              <a:t>75533359</a:t>
            </a:r>
            <a:br>
              <a:rPr lang="th-TH" sz="3200" dirty="0"/>
            </a:br>
            <a:r>
              <a:rPr lang="th-TH" sz="3200" dirty="0"/>
              <a:t>พิธีศุลกากรว่าด้วยการค้าชายแดน</a:t>
            </a:r>
            <a:br>
              <a:rPr lang="en-US" sz="3200" dirty="0"/>
            </a:br>
            <a:r>
              <a:rPr lang="en-GB" sz="32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Customs Clearance for Cross-Border Trade</a:t>
            </a:r>
            <a:br>
              <a:rPr lang="en-US" sz="3200" dirty="0"/>
            </a:br>
            <a:r>
              <a:rPr lang="th-TH" sz="3200" dirty="0"/>
              <a:t>บทที่ </a:t>
            </a:r>
            <a:r>
              <a:rPr lang="en-US" sz="3200" dirty="0"/>
              <a:t>7 </a:t>
            </a:r>
            <a:r>
              <a:rPr lang="th-TH" sz="3200" dirty="0"/>
              <a:t>ธุรกิจการขนส่งระหว่างประเทศ</a:t>
            </a:r>
            <a:br>
              <a:rPr lang="th-TH" sz="3200" dirty="0"/>
            </a:br>
            <a:r>
              <a:rPr lang="th-TH" sz="3200" dirty="0"/>
              <a:t>และการประกันภัยสินค้าระหว่างประเทศ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5577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0"/>
            <a:ext cx="241176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s://fbcdn-sphotos-d-a.akamaihd.net/hphotos-ak-xfp1/v/t1.0-9/10423833_990868380928707_3161985128031740939_n.jpg?oh=0c7ceda02450a29d28bd107b9fa13eb5&amp;oe=55C0F825&amp;__gda__=1439085996_3cd156d649b81040031cfabf87c9ea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708920"/>
            <a:ext cx="9144000" cy="4149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66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457" y="2263019"/>
            <a:ext cx="9128395" cy="233195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n-US" dirty="0"/>
              <a:t>o </a:t>
            </a:r>
            <a:r>
              <a:rPr lang="en-US" b="1" dirty="0"/>
              <a:t>Container Vessel</a:t>
            </a:r>
            <a:r>
              <a:rPr lang="en-US" dirty="0"/>
              <a:t> </a:t>
            </a:r>
            <a:r>
              <a:rPr lang="th-TH" dirty="0"/>
              <a:t>คือเรือสินค้าที่ทําการขนส่งโดยระบบตู้คอนเทนเนอร์ มักมีเส้นทางเดินเรือแบบเครือข่าย (</a:t>
            </a:r>
            <a:r>
              <a:rPr lang="en-US" dirty="0"/>
              <a:t>Network service) </a:t>
            </a:r>
            <a:r>
              <a:rPr lang="th-TH" dirty="0"/>
              <a:t>หรือเส้นทางเดินเรือแบบรอบโลก (</a:t>
            </a:r>
            <a:r>
              <a:rPr lang="en-US" dirty="0"/>
              <a:t>Round the world service) </a:t>
            </a:r>
            <a:r>
              <a:rPr lang="th-TH" dirty="0"/>
              <a:t>โดยใช้เรือแม่ขนาดใหญ่ (</a:t>
            </a:r>
            <a:r>
              <a:rPr lang="en-US" dirty="0"/>
              <a:t>Mother Vessel) </a:t>
            </a:r>
            <a:r>
              <a:rPr lang="th-TH" dirty="0"/>
              <a:t>วิ่งให้บริการเฉพาะเมืองท่าหลักที่เป็นฐานการให้บริการ เช่นเมืองท่า </a:t>
            </a:r>
            <a:r>
              <a:rPr lang="en-US" dirty="0"/>
              <a:t>Singapore </a:t>
            </a:r>
            <a:r>
              <a:rPr lang="th-TH" dirty="0"/>
              <a:t>แล้วใช้เรือลูก (</a:t>
            </a:r>
            <a:r>
              <a:rPr lang="en-US" dirty="0"/>
              <a:t>Feeder) </a:t>
            </a:r>
            <a:r>
              <a:rPr lang="th-TH" dirty="0"/>
              <a:t>ขนตู้คอนเทนเนอร์จากเมืองท่าหลักไปยังเมืองท่ารองหรือเมืองท่าปลายทาง เช่น ท่าเรือกรุงเทพ ท่าเรือน้ำลึกแหลมฉบัง เป็นต้น</a:t>
            </a:r>
          </a:p>
          <a:p>
            <a:endParaRPr lang="th-TH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" y="1"/>
            <a:ext cx="913100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06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32" y="0"/>
            <a:ext cx="921942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13903" y="-22214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 Semi container Vessel </a:t>
            </a:r>
            <a:r>
              <a:rPr lang="th-TH" dirty="0"/>
              <a:t>คือเรือสินค้าที่มีรูปแบบการขนส่งผสมผสานระหว่างเรือ </a:t>
            </a:r>
            <a:r>
              <a:rPr lang="en-US" dirty="0"/>
              <a:t>Conventional </a:t>
            </a:r>
            <a:r>
              <a:rPr lang="th-TH" dirty="0"/>
              <a:t>กับเรือ</a:t>
            </a:r>
            <a:r>
              <a:rPr lang="en-US" dirty="0"/>
              <a:t>Container </a:t>
            </a:r>
            <a:r>
              <a:rPr lang="th-TH" dirty="0"/>
              <a:t>กล่าวคือ เป็นเรือสินค้าที่สามารถบรรทุกสินค้าลงในระวางส่วนหนึ่งและมีพื้นที่บนเรือที่จะวางตู้คอนเทนเนอร์ได้อีกส่วนหนึ่ง มักมีเส้นทางเดินเรือแบบเมืองท่าต้นทางถึงเมืองท่าปลายทาง</a:t>
            </a:r>
          </a:p>
        </p:txBody>
      </p:sp>
    </p:spTree>
    <p:extLst>
      <p:ext uri="{BB962C8B-B14F-4D97-AF65-F5344CB8AC3E}">
        <p14:creationId xmlns:p14="http://schemas.microsoft.com/office/powerpoint/2010/main" val="153680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B. </a:t>
            </a:r>
            <a:r>
              <a:rPr lang="en-US" b="1" dirty="0"/>
              <a:t>CHARTER TERM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363272" cy="5328592"/>
          </a:xfrm>
          <a:solidFill>
            <a:srgbClr val="00B050"/>
          </a:solidFill>
        </p:spPr>
        <p:txBody>
          <a:bodyPr>
            <a:normAutofit fontScale="92500" lnSpcReduction="20000"/>
          </a:bodyPr>
          <a:lstStyle/>
          <a:p>
            <a:r>
              <a:rPr lang="th-TH" dirty="0"/>
              <a:t>คือการว่าจ้างขนส่งสินค้าโดยเรือที่เช่ามาขนส่งสินค้าเป็นเที่ยวๆ เป็นเรือที่ไม่มีตารางเดินเรือและเส้นทางเป็นการตายตัว เรียกว่าการเช่าเรือ ซึ่งแบ่งการเช่าออกเป็น 4 ลักษณะคือ</a:t>
            </a:r>
          </a:p>
          <a:p>
            <a:r>
              <a:rPr lang="en-US" dirty="0"/>
              <a:t>o </a:t>
            </a:r>
            <a:r>
              <a:rPr lang="en-US" b="1" dirty="0"/>
              <a:t>Voyage Charter </a:t>
            </a:r>
            <a:r>
              <a:rPr lang="th-TH" dirty="0"/>
              <a:t>เป็นการเช่าเหมาเรือแบบเที่ยวเดียว เพื่อขนส่งสินค้าที่กําหนด ส่วนใหญ่เป็นการเช่าเหมาเรือทั้งลํา เพื่อขนส่งสินค้าจากท่าเรือแห่งหนึ่งไปยังท่าเรืออีกแห่งหนึ่ง ค่าใช้จ่ายในการเดินเรือเป็นภาระของเจ้าของเรือที่จะต้องรับผิดชอบ ซึ่งเป็นไปตามข้อตกลงในสัญญาเช่าเหมาเรือที่ได้ทํากันไว้ระหว่างเจ้าของเรือกับผู้เช่าเรือ</a:t>
            </a:r>
          </a:p>
          <a:p>
            <a:r>
              <a:rPr lang="en-US" dirty="0"/>
              <a:t>o </a:t>
            </a:r>
            <a:r>
              <a:rPr lang="en-US" b="1" dirty="0"/>
              <a:t>Time Charter</a:t>
            </a:r>
            <a:r>
              <a:rPr lang="en-US" dirty="0"/>
              <a:t> </a:t>
            </a:r>
            <a:r>
              <a:rPr lang="th-TH" dirty="0"/>
              <a:t>เป็นการเช่าเหมาเรือแบบระยะเวลา ผู้เช่าเหมาเรือจะได้สิทธิในการใช้เรือในช่วงระยะเวลาหนึ่ง เจ้าของเรือมีหน้าที่ที่จะต้องทําให้เรืออยู่ในสภาพที่จะใช้งานได้เท่านั้น ส่วนค่าใช้จ่ายในการเดินเรือตามที่ได้ตกลงกันไว้ในสัญญาการเช่าเหมาเรือ จะตกเป็นภาระของผู้เช่าเรือที่จะต้องรับผิดชอบ</a:t>
            </a:r>
          </a:p>
          <a:p>
            <a:endParaRPr lang="th-TH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476672"/>
            <a:ext cx="8229600" cy="4525963"/>
          </a:xfr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o </a:t>
            </a:r>
            <a:r>
              <a:rPr lang="en-US" b="1" dirty="0"/>
              <a:t>Bareboat Charter</a:t>
            </a:r>
            <a:r>
              <a:rPr lang="en-US" dirty="0"/>
              <a:t> </a:t>
            </a:r>
            <a:r>
              <a:rPr lang="th-TH" dirty="0"/>
              <a:t>เป็นการเช่าเหมาเรือเฉพาะตัวเรือเปล่าๆ ไม่รวมลูกเรือ มักเป็นการเช่าเหมาเรือในระยะเวลาที่ยาวนาน เจ้าของเรือจะรับภาระเฉพาะการหาเรือมาให้แก่ผู้เช่าเรือ ส่วนค่าใช้จ่ายในการเดินเรือตลอดจนการทําให้เรือสามารถปฏิบัติงานได้เป็นภาระของผู้เช่าเรือ</a:t>
            </a:r>
          </a:p>
          <a:p>
            <a:r>
              <a:rPr lang="en-US" dirty="0"/>
              <a:t>o </a:t>
            </a:r>
            <a:r>
              <a:rPr lang="en-US" b="1" dirty="0"/>
              <a:t>Hybrid Charter</a:t>
            </a:r>
            <a:r>
              <a:rPr lang="en-US" dirty="0"/>
              <a:t> </a:t>
            </a:r>
            <a:r>
              <a:rPr lang="th-TH" dirty="0"/>
              <a:t>เป็นการเช่าเหมาเรือแบบผสมผสานกัน เช่น การเช่าเหมาเรือเที่ยวเดียวอย่างต่อเนื่องและการเช่าเหมาเรือที่ผสมระหว่างการเช่าแบบเที่ยวเดียวและการเช่าแบบระยะเวลา ข้อแตกต่างระหว่าง </a:t>
            </a:r>
            <a:r>
              <a:rPr lang="en-US" dirty="0"/>
              <a:t>LINER VESSEL </a:t>
            </a:r>
            <a:r>
              <a:rPr lang="th-TH" dirty="0"/>
              <a:t>กับ </a:t>
            </a:r>
            <a:r>
              <a:rPr lang="en-US" dirty="0"/>
              <a:t>CHARTER VESSEL </a:t>
            </a:r>
            <a:endParaRPr lang="th-TH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CEBE5-5FFD-4793-9C99-B2944508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5205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F3DFB5-ADB5-4202-B59E-1C0767C7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74" y="0"/>
            <a:ext cx="9144000" cy="14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th-TH" b="1" dirty="0"/>
              <a:t>ตารางเดินเรือ (</a:t>
            </a:r>
            <a:r>
              <a:rPr lang="en-US" b="1" dirty="0"/>
              <a:t>SHIPPING SCHEDULE)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/>
          <a:lstStyle/>
          <a:p>
            <a:r>
              <a:rPr lang="th-TH" dirty="0"/>
              <a:t>ตารางเดินเรือมีความสำคัญเป็นอย่างมากต่อการนำเข้าและส่งออก  เพราะมีผลโดยตรงต่อการส่งมอบสินค้า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71600" y="2564904"/>
            <a:ext cx="6912768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/>
              <a:t>ผู้นำเข้าและผู้ส่งออกจำเป็นจะต้องทราบตารางเดินเรือเพื่อ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9632" y="3645024"/>
            <a:ext cx="3168352" cy="2592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กำหนดระยะเวลาในการสั่งซื้อสินค้าให้ทันต่อความต้องการของลูกค้าหรือทันต่อความต้องการของสายการผลิตในกรณีที่เป็นการนำเข้า</a:t>
            </a:r>
          </a:p>
        </p:txBody>
      </p:sp>
      <p:sp>
        <p:nvSpPr>
          <p:cNvPr id="6" name="Rectangle 5"/>
          <p:cNvSpPr/>
          <p:nvPr/>
        </p:nvSpPr>
        <p:spPr>
          <a:xfrm>
            <a:off x="4427984" y="3645024"/>
            <a:ext cx="3168352" cy="2592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rgbClr val="FF0000"/>
                </a:solidFill>
              </a:rPr>
              <a:t>หรือ  กำหนดระยะเวลาในการผลิตหรือรวบรวมสินค้าเพื่อให้ทันต่อเที่ยวเรือที่จะส่งออกก่อนที่ </a:t>
            </a:r>
            <a:r>
              <a:rPr lang="en-US" b="1" dirty="0">
                <a:solidFill>
                  <a:srgbClr val="FF0000"/>
                </a:solidFill>
              </a:rPr>
              <a:t>L/C </a:t>
            </a:r>
            <a:r>
              <a:rPr lang="th-TH" b="1" dirty="0">
                <a:solidFill>
                  <a:srgbClr val="FF0000"/>
                </a:solidFill>
              </a:rPr>
              <a:t>หรือ คำสั่งซื้อหมดอายุ</a:t>
            </a:r>
          </a:p>
        </p:txBody>
      </p:sp>
    </p:spTree>
    <p:extLst>
      <p:ext uri="{BB962C8B-B14F-4D97-AF65-F5344CB8AC3E}">
        <p14:creationId xmlns:p14="http://schemas.microsoft.com/office/powerpoint/2010/main" val="401731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D8232C-1E26-47C7-A72C-81336664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00"/>
            <a:ext cx="8316416" cy="609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38D1B-7128-4C79-853C-3045B8A34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4" y="3081500"/>
            <a:ext cx="8969896" cy="37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C55B7-81F9-424D-A4AA-E5DA712A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" y="7212"/>
            <a:ext cx="9139950" cy="65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E94CA7-4C8E-4CFD-9CBF-3CBDC590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7567"/>
            <a:ext cx="9128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8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DDD2-60FD-40B6-93DF-E06A25DC2E0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  <a:ln w="57150"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th-TH" sz="6600" b="1" dirty="0"/>
              <a:t>เนื้อหา</a:t>
            </a:r>
            <a:r>
              <a:rPr lang="en-US" sz="6600" b="1"/>
              <a:t>e1</a:t>
            </a:r>
            <a:endParaRPr lang="en-US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EB92-B298-44B8-8E3C-4DF80E118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6060"/>
            <a:ext cx="8229600" cy="5141168"/>
          </a:xfr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th-TH" sz="2400" dirty="0"/>
              <a:t>ความสำคัญของการขนส่งสินค้าระหว่างประเทศ</a:t>
            </a:r>
          </a:p>
          <a:p>
            <a:r>
              <a:rPr lang="th-TH" sz="2400" dirty="0"/>
              <a:t>ประเภทธุรกิจการขนส่งระหว่างประเทศ</a:t>
            </a:r>
          </a:p>
          <a:p>
            <a:pPr lvl="1"/>
            <a:r>
              <a:rPr lang="th-TH" sz="2400" dirty="0"/>
              <a:t>การขนส่งทางทะเล</a:t>
            </a:r>
          </a:p>
          <a:p>
            <a:pPr lvl="2"/>
            <a:r>
              <a:rPr lang="th-TH" dirty="0"/>
              <a:t>ผู้เกี่ยวข้อง</a:t>
            </a:r>
          </a:p>
          <a:p>
            <a:pPr lvl="2"/>
            <a:r>
              <a:rPr lang="th-TH" dirty="0"/>
              <a:t>การคำนวณระวางบรรทุกสินค้า</a:t>
            </a:r>
          </a:p>
          <a:p>
            <a:pPr lvl="2"/>
            <a:r>
              <a:rPr lang="th-TH" dirty="0"/>
              <a:t>ประเภทของภาชนะสินค้า</a:t>
            </a:r>
          </a:p>
          <a:p>
            <a:pPr lvl="1"/>
            <a:r>
              <a:rPr lang="th-TH" sz="2400" dirty="0"/>
              <a:t>การขนส่งทางอากาศ</a:t>
            </a:r>
          </a:p>
          <a:p>
            <a:pPr lvl="2"/>
            <a:r>
              <a:rPr lang="th-TH" sz="2000" dirty="0"/>
              <a:t>ผู้เกี่ยวข้อง</a:t>
            </a:r>
          </a:p>
          <a:p>
            <a:pPr lvl="2"/>
            <a:r>
              <a:rPr lang="th-TH" sz="2000" dirty="0"/>
              <a:t>การคำนวณระวางบรรทุกสินค้า</a:t>
            </a:r>
          </a:p>
          <a:p>
            <a:pPr lvl="2"/>
            <a:r>
              <a:rPr lang="th-TH" sz="2000" dirty="0"/>
              <a:t>ประเภทของภาชนะสินค้า</a:t>
            </a:r>
            <a:endParaRPr lang="en-US" sz="2000" dirty="0"/>
          </a:p>
          <a:p>
            <a:pPr lvl="1"/>
            <a:r>
              <a:rPr lang="th-TH" sz="2400" dirty="0"/>
              <a:t>การขนส่งทางบก</a:t>
            </a:r>
          </a:p>
          <a:p>
            <a:pPr lvl="1"/>
            <a:r>
              <a:rPr lang="th-TH" sz="2400" dirty="0"/>
              <a:t>การขนส่งต่อเนื่องหลายรูปแบบ</a:t>
            </a:r>
          </a:p>
        </p:txBody>
      </p:sp>
    </p:spTree>
    <p:extLst>
      <p:ext uri="{BB962C8B-B14F-4D97-AF65-F5344CB8AC3E}">
        <p14:creationId xmlns:p14="http://schemas.microsoft.com/office/powerpoint/2010/main" val="299223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th-TH" b="1" dirty="0"/>
              <a:t>ค่าระวางเรือ (</a:t>
            </a:r>
            <a:r>
              <a:rPr lang="en-US" b="1" dirty="0"/>
              <a:t>FREIGHT CHARGE)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61047"/>
          </a:xfrm>
          <a:ln>
            <a:solidFill>
              <a:srgbClr val="00B05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dirty="0"/>
              <a:t>เนื่องจากค่าระวางเรือและค่าใช้จ่ายมีการเปลี่ยนแปลงอยู่เสมอ นอกจากนี้ค่าระวางในเส้นทางเดินเรือเดียวกันของสายเดินเรือต่างๆ ก็อาจไม่เท่ากันโดยเฉพาะอย่างยิ่งในเส้นทางที่มีเรือนอกชมรมเดินเรือวิ่งอยู่ในเส้นทางด้วย </a:t>
            </a:r>
          </a:p>
          <a:p>
            <a:pPr marL="0" indent="0">
              <a:buNone/>
            </a:pPr>
            <a:r>
              <a:rPr lang="th-TH" dirty="0"/>
              <a:t>ดังนั้นผู้นําเข้าและผู้ส่งออกที่ต้องจ่ายค่าระวางด้วยตนเองจึงควรจะสอบถามค่าระวางจากตัวแทนเรือหลายๆ แห่ง และควรที่จะให้ตัวแทนเรือออกหนังสือเสนอราคาค่าระวางเรือรวมทั้งค่าใช้จ่ายต่างๆ ที่จะต้องจ่ายเพิ่มเติมไว้เป็นลายลักษณ์อักษร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79"/>
            <a:ext cx="8229600" cy="1143000"/>
          </a:xfrm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th-TH" b="1" i="0" dirty="0">
                <a:solidFill>
                  <a:srgbClr val="FF0000"/>
                </a:solidFill>
                <a:effectLst/>
                <a:latin typeface="Microsoft Sans Serif" panose="020B0604020202020204" pitchFamily="34" charset="0"/>
              </a:rPr>
              <a:t>การขนส่งสินค้าด้วยระบบตู้คอนเทนเนอร์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5257800"/>
          </a:xfrm>
          <a:ln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th-TH" dirty="0"/>
              <a:t>เนื่องจากในปัจจุบัน การขนส่งสินค้าส่วนใหญ่จะใช้การขนส่งทางทะเลด้วยเรือประเภท </a:t>
            </a:r>
            <a:r>
              <a:rPr lang="en-US" dirty="0"/>
              <a:t>Container Ship </a:t>
            </a:r>
            <a:r>
              <a:rPr lang="th-TH" dirty="0"/>
              <a:t>จึงควรเข้าใจถึงลักษณะและประเภทของ </a:t>
            </a:r>
            <a:r>
              <a:rPr lang="en-US" dirty="0"/>
              <a:t>Container </a:t>
            </a:r>
            <a:r>
              <a:rPr lang="th-TH" dirty="0"/>
              <a:t>ซึ่งจะเป็น </a:t>
            </a:r>
            <a:r>
              <a:rPr lang="en-US" dirty="0"/>
              <a:t>Durable Packing </a:t>
            </a:r>
            <a:r>
              <a:rPr lang="th-TH" dirty="0"/>
              <a:t>เป็นลักษณะตู้ทำด้วยเหล็กหรือ อลูมิเนียม มีขนาดมาตรฐาน 20 ฟุต และ 40 ฟุต</a:t>
            </a:r>
          </a:p>
          <a:p>
            <a:r>
              <a:rPr lang="th-TH" dirty="0"/>
              <a:t>บริษัทเรือจะต้องเป็นผู้เตรียมตู้ </a:t>
            </a:r>
            <a:r>
              <a:rPr lang="en-US" b="1" dirty="0"/>
              <a:t>Container</a:t>
            </a:r>
            <a:r>
              <a:rPr lang="en-US" dirty="0"/>
              <a:t> </a:t>
            </a:r>
            <a:r>
              <a:rPr lang="th-TH" dirty="0"/>
              <a:t>โดยผู้ที่จะใช้ตู้จะต้องทำการจองตู้ โดยเอกสารที่เรียกว่า </a:t>
            </a:r>
            <a:r>
              <a:rPr lang="en-US" dirty="0"/>
              <a:t>Shipping Particular </a:t>
            </a:r>
            <a:r>
              <a:rPr lang="th-TH" dirty="0"/>
              <a:t>หรือที่เรียกกันง่ายๆว่าใบ </a:t>
            </a:r>
            <a:r>
              <a:rPr lang="en-US" dirty="0"/>
              <a:t>Booking </a:t>
            </a:r>
            <a:r>
              <a:rPr lang="th-TH" dirty="0"/>
              <a:t>รายละเอียดจะต้องคล้องจองกับ </a:t>
            </a:r>
            <a:r>
              <a:rPr lang="en-US" dirty="0"/>
              <a:t>Letter of Credit (L/C)</a:t>
            </a:r>
          </a:p>
          <a:p>
            <a:endParaRPr lang="th-TH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3DF60E-A0CB-4F39-8711-4C2AF56D3158}"/>
              </a:ext>
            </a:extLst>
          </p:cNvPr>
          <p:cNvSpPr txBox="1"/>
          <p:nvPr/>
        </p:nvSpPr>
        <p:spPr>
          <a:xfrm>
            <a:off x="3419872" y="3284984"/>
            <a:ext cx="4572000" cy="31085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th-TH" dirty="0"/>
              <a:t>ในการซื้อขายสินค้าระหว่างประเทศคู่ค้า จะต้องมีการตกลงว่า ผู้ซื้อหรือผู้ขายสินค้า จะเป็นคนจ่ายค่าระวางเรือที่เรียกว่า </a:t>
            </a:r>
            <a:r>
              <a:rPr lang="en-US" dirty="0"/>
              <a:t>Freight Charge </a:t>
            </a:r>
            <a:r>
              <a:rPr lang="th-TH" dirty="0"/>
              <a:t>หากผู้ขายสินค้าเป็นผู้ชำระก็เรียกว่า </a:t>
            </a:r>
            <a:r>
              <a:rPr lang="en-US" dirty="0"/>
              <a:t>Freight Prepaid </a:t>
            </a:r>
            <a:r>
              <a:rPr lang="th-TH" dirty="0"/>
              <a:t>หากจะให้ผู้ซื้อเป็นผู้ชำระค่าระวางเรือเมื่อถึงปลายทาง ก็เรียกว่า </a:t>
            </a:r>
            <a:r>
              <a:rPr lang="en-US" dirty="0"/>
              <a:t>Freight Collect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E1C4B-68F2-4CA6-9122-8D3B9A8C8A62}"/>
              </a:ext>
            </a:extLst>
          </p:cNvPr>
          <p:cNvSpPr txBox="1"/>
          <p:nvPr/>
        </p:nvSpPr>
        <p:spPr>
          <a:xfrm>
            <a:off x="107504" y="188640"/>
            <a:ext cx="4572000" cy="26776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dirty="0"/>
              <a:t>เอกสารที่ใช้ในการเป็นใบรับสินค้าของตัวแทนบริษัทเรือ จะเรียกว่า </a:t>
            </a:r>
            <a:r>
              <a:rPr lang="en-US" dirty="0"/>
              <a:t>Bill of Lading (B/L) </a:t>
            </a:r>
            <a:r>
              <a:rPr lang="th-TH" dirty="0"/>
              <a:t>หรือใบตราส่ง ซึ่งเป็นเอกสารสำคัญในการเป็นเอกสารในการเรียกเก็บเงินจากทางธนาคาร ซึ่งเรียกว่า </a:t>
            </a:r>
            <a:r>
              <a:rPr lang="en-US" dirty="0"/>
              <a:t>Bank Negotiated Process</a:t>
            </a:r>
          </a:p>
        </p:txBody>
      </p:sp>
    </p:spTree>
    <p:extLst>
      <p:ext uri="{BB962C8B-B14F-4D97-AF65-F5344CB8AC3E}">
        <p14:creationId xmlns:p14="http://schemas.microsoft.com/office/powerpoint/2010/main" val="833219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1EF29-AFA3-4D71-B7B0-CD74A50B9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836712"/>
            <a:ext cx="7128792" cy="4525963"/>
          </a:xfrm>
          <a:solidFill>
            <a:schemeClr val="accent1">
              <a:lumMod val="60000"/>
              <a:lumOff val="40000"/>
            </a:schemeClr>
          </a:solidFill>
          <a:ln w="57150">
            <a:solidFill>
              <a:srgbClr val="FF000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การขนส่งสินค้าด้วยระบบตู้คอนเทนเนอร์ ได้รับการยอมรับเป็นรูปแบบการขนส่งมาตรฐาน โดยคิดเป็น สัดส่วนประมาณถึง 95% ของการขนส่งสินค้าทางทะเล โดยผู้ประกอบการขนส่งด้วยระบบตู้คอนเทนเนอร์ จะมีเพียงไม่มากรายเมื่อเทียบกับปริมาณของการขนส่ง </a:t>
            </a:r>
          </a:p>
          <a:p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โดยผู้ให้บริการสายการเดินเรือ ซึ่งเรียกว่า </a:t>
            </a:r>
            <a:r>
              <a:rPr lang="en-US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Carrier </a:t>
            </a:r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จะมีการรวมตัวกันเป็นชมรม (</a:t>
            </a:r>
            <a:r>
              <a:rPr lang="en-US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Conference) </a:t>
            </a:r>
            <a:endParaRPr lang="th-TH" b="0" i="0" dirty="0">
              <a:solidFill>
                <a:srgbClr val="000000"/>
              </a:solidFill>
              <a:effectLst/>
              <a:latin typeface="Microsoft Sans Serif" panose="020B0604020202020204" pitchFamily="34" charset="0"/>
            </a:endParaRPr>
          </a:p>
          <a:p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ซึ่งจะมีบทบาทต่อการกำหนดค่าขนส่งสินค้า และค่าบริการในอัตราที่บางครั้งมีลักษณะกึ่งผูกขาด </a:t>
            </a:r>
            <a:r>
              <a:rPr lang="th-TH" b="1" i="0" u="sng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โดยชมรม</a:t>
            </a:r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(</a:t>
            </a:r>
            <a:r>
              <a:rPr lang="en-US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Conference) </a:t>
            </a:r>
            <a:r>
              <a:rPr lang="th-TH" b="1" i="0" u="sng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สายการเดินเรือที่สำคัญของโลกอาจประกอบด้วย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953041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49F352-5845-4FD0-A636-6C514CAB3634}"/>
              </a:ext>
            </a:extLst>
          </p:cNvPr>
          <p:cNvSpPr txBox="1"/>
          <p:nvPr/>
        </p:nvSpPr>
        <p:spPr>
          <a:xfrm>
            <a:off x="107504" y="3911872"/>
            <a:ext cx="29523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2) Asia / West Coast South America </a:t>
            </a:r>
            <a:r>
              <a:rPr lang="th-TH" dirty="0"/>
              <a:t>จะเป็นการเดินเรือในด้านตะวันตกของเอเซีย จนไปถึงทวีปอเมริกาใต้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5D1C0-1FB2-49B1-B271-E726D3FB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94" y="3632385"/>
            <a:ext cx="6308006" cy="3225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C589FC-E4D6-4BEB-8DB1-02E86D51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716016" cy="36323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87A689-3869-4559-A02E-88DB86E8C8E5}"/>
              </a:ext>
            </a:extLst>
          </p:cNvPr>
          <p:cNvSpPr txBox="1"/>
          <p:nvPr/>
        </p:nvSpPr>
        <p:spPr>
          <a:xfrm>
            <a:off x="4716017" y="0"/>
            <a:ext cx="442798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1) Far Eastern Freight Conference (FEFC)</a:t>
            </a:r>
            <a:r>
              <a:rPr lang="th-TH" dirty="0"/>
              <a:t> </a:t>
            </a:r>
            <a:r>
              <a:rPr lang="en-US" b="0" i="0" dirty="0">
                <a:solidFill>
                  <a:srgbClr val="186F97"/>
                </a:solidFill>
                <a:effectLst/>
                <a:latin typeface="Source Sans Pro" panose="020B0503030403020204" pitchFamily="34" charset="0"/>
              </a:rPr>
              <a:t> Shipping line alliance</a:t>
            </a:r>
          </a:p>
          <a:p>
            <a:r>
              <a:rPr lang="en-US" dirty="0"/>
              <a:t> </a:t>
            </a:r>
            <a:r>
              <a:rPr lang="th-TH" dirty="0"/>
              <a:t>ซึ่งจะเป็นบริการรับขนสินค้าจากเอเซียไปยุโรป โดยเน้นที่สินค้าที่ไปทางทะเล เมดิเตอร์เรเนียน ซึ่งจัดว่าเป็นอาณาบริเวณซึ่งมีการขยายตัวประมาณ 24% และสินค้าที่ไปทางรัสเซียด้านตะวันออก </a:t>
            </a:r>
            <a:r>
              <a:rPr lang="en-US" dirty="0" err="1"/>
              <a:t>St.Petersburg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BCA93D-D91B-423E-9CA4-9ED3B5B8804C}"/>
              </a:ext>
            </a:extLst>
          </p:cNvPr>
          <p:cNvSpPr txBox="1"/>
          <p:nvPr/>
        </p:nvSpPr>
        <p:spPr>
          <a:xfrm>
            <a:off x="323528" y="2721923"/>
            <a:ext cx="45860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https://www.ukfreight.org/international-trade/far-eastern-freight-conference-fefc.php</a:t>
            </a:r>
          </a:p>
        </p:txBody>
      </p:sp>
    </p:spTree>
    <p:extLst>
      <p:ext uri="{BB962C8B-B14F-4D97-AF65-F5344CB8AC3E}">
        <p14:creationId xmlns:p14="http://schemas.microsoft.com/office/powerpoint/2010/main" val="3989752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89640B-036E-45F0-A514-9119537C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" y="3558913"/>
            <a:ext cx="9144000" cy="3299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6300B6-FD8E-4423-BF14-F20844B221A9}"/>
              </a:ext>
            </a:extLst>
          </p:cNvPr>
          <p:cNvSpPr txBox="1"/>
          <p:nvPr/>
        </p:nvSpPr>
        <p:spPr>
          <a:xfrm>
            <a:off x="5148064" y="5229200"/>
            <a:ext cx="46493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4) Trans Pacific </a:t>
            </a:r>
            <a:r>
              <a:rPr lang="th-TH" dirty="0"/>
              <a:t>ครอบคลุมอาณาบริเวณริมมหาสมุทรแปซิฟิก ออสเตรเลีย นิวซีแลนด์ อเมริกา </a:t>
            </a:r>
            <a:r>
              <a:rPr lang="en-US" dirty="0"/>
              <a:t>West Coast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39C7F-5CAC-44FD-A07D-2DA35C8D8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64945" cy="3558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86B235-9402-44A8-876A-CA5A535E0D51}"/>
              </a:ext>
            </a:extLst>
          </p:cNvPr>
          <p:cNvSpPr txBox="1"/>
          <p:nvPr/>
        </p:nvSpPr>
        <p:spPr>
          <a:xfrm>
            <a:off x="5364945" y="334354"/>
            <a:ext cx="367240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3) Informal Rate Agreement (IRA) </a:t>
            </a:r>
            <a:r>
              <a:rPr lang="th-TH" dirty="0"/>
              <a:t>ชมรมนี้จะครอบคลุมธุรกิจจากเอเชียไกล ไปถึงเอเชียภาคตะวันออกกลาง ครอบคลุมไปถึงเกาหลี จีน ฮ่องกง ใต้หวัน  เวียดนาม  ไทย  ฟิลิปปินส์  มาเลเซีย สิงคโปร์ และอินโดนีเซีย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69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th-TH" b="1" dirty="0"/>
              <a:t>การคิดค่าระวางเรือ (</a:t>
            </a:r>
            <a:r>
              <a:rPr lang="en-US" b="1" dirty="0"/>
              <a:t>Freight Charge Basic)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85000" lnSpcReduction="1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1. FREIGHT Charge</a:t>
            </a:r>
          </a:p>
          <a:p>
            <a:pPr marL="457200" lvl="1" indent="0">
              <a:buNone/>
            </a:pPr>
            <a:r>
              <a:rPr lang="en-US" dirty="0"/>
              <a:t>- </a:t>
            </a:r>
            <a:r>
              <a:rPr lang="en-US" b="1" dirty="0"/>
              <a:t>Weight Ton</a:t>
            </a:r>
            <a:r>
              <a:rPr lang="en-US" dirty="0"/>
              <a:t> </a:t>
            </a:r>
            <a:r>
              <a:rPr lang="th-TH" dirty="0"/>
              <a:t>คำนวณจากน้ำหนักสินค้าที่บรรทุก และจะมีอัตราการคิดที่แตกต่างกันตามแต่ละประเภทของสินค้า</a:t>
            </a:r>
          </a:p>
          <a:p>
            <a:r>
              <a:rPr lang="en-US" b="1" dirty="0"/>
              <a:t>- Measurement </a:t>
            </a:r>
            <a:r>
              <a:rPr lang="th-TH" dirty="0"/>
              <a:t>คำนวณจากปริมาตรของสินค้า คือ เป็นการวัดขนาดของสินค้า กว้าง </a:t>
            </a:r>
            <a:r>
              <a:rPr lang="en-US" dirty="0"/>
              <a:t>x </a:t>
            </a:r>
            <a:r>
              <a:rPr lang="th-TH" dirty="0"/>
              <a:t>ยาว </a:t>
            </a:r>
            <a:r>
              <a:rPr lang="en-US" dirty="0"/>
              <a:t>x </a:t>
            </a:r>
            <a:r>
              <a:rPr lang="th-TH" dirty="0"/>
              <a:t>สูง คำนวณออกมาเป็น ลูกบาศก์เมตร (</a:t>
            </a:r>
            <a:r>
              <a:rPr lang="en-US" dirty="0"/>
              <a:t>M3 </a:t>
            </a:r>
            <a:r>
              <a:rPr lang="th-TH" dirty="0"/>
              <a:t>หรือ </a:t>
            </a:r>
            <a:r>
              <a:rPr lang="en-US" dirty="0"/>
              <a:t>CBM) </a:t>
            </a:r>
            <a:r>
              <a:rPr lang="th-TH" dirty="0"/>
              <a:t>มักจะใช้กับสินค้าที่มีลักษณะ </a:t>
            </a:r>
            <a:r>
              <a:rPr lang="en-US" dirty="0"/>
              <a:t>Bulk </a:t>
            </a:r>
            <a:r>
              <a:rPr lang="th-TH" dirty="0"/>
              <a:t>คือ มีลักษณะเป็น </a:t>
            </a:r>
            <a:r>
              <a:rPr lang="en-US" dirty="0"/>
              <a:t>Size Incentive </a:t>
            </a:r>
            <a:r>
              <a:rPr lang="th-TH" dirty="0"/>
              <a:t>เช่น เสื้อผ้า , ฝ้าย แต่ทั้งที่จะต้องมีการชั่งน้ำหนัก โดยเปรียบเทียบว่า หากน้ำหนัก (</a:t>
            </a:r>
            <a:r>
              <a:rPr lang="en-US" dirty="0"/>
              <a:t>Weight Ton) </a:t>
            </a:r>
            <a:r>
              <a:rPr lang="th-TH" dirty="0"/>
              <a:t>สูงกว่า ก็จะคิดค่าระวางจากน้ำหนัก</a:t>
            </a:r>
          </a:p>
          <a:p>
            <a:r>
              <a:rPr lang="en-US" b="1" dirty="0"/>
              <a:t>- V (Ad Valorem Goods) </a:t>
            </a:r>
            <a:r>
              <a:rPr lang="th-TH" dirty="0"/>
              <a:t>คำนวณจาก </a:t>
            </a:r>
            <a:r>
              <a:rPr lang="en-US" dirty="0"/>
              <a:t>Degree </a:t>
            </a:r>
            <a:r>
              <a:rPr lang="th-TH" dirty="0"/>
              <a:t>สินค้ามีราคาสูง ถึงแม้ว่าจะมีปริมาตรน้อย น้ำหนักไม่มาก แต่ต้องได้รับการดูแลเป็นพิเศษ การคิดค่าระวางก็จะคิดเพิ่มอีก 3-5 เท่า ตามมูลค่าสินค้า</a:t>
            </a:r>
          </a:p>
          <a:p>
            <a:endParaRPr lang="th-TH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5"/>
            <a:ext cx="8229600" cy="2520279"/>
          </a:xfrm>
          <a:solidFill>
            <a:schemeClr val="accent5">
              <a:lumMod val="60000"/>
              <a:lumOff val="4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 lnSpcReduction="1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2. OTHER CHARGES </a:t>
            </a:r>
            <a:r>
              <a:rPr lang="th-TH" b="1" u="sng" dirty="0">
                <a:solidFill>
                  <a:srgbClr val="FF0000"/>
                </a:solidFill>
              </a:rPr>
              <a:t> </a:t>
            </a:r>
            <a:r>
              <a:rPr lang="th-TH" b="1" dirty="0"/>
              <a:t> </a:t>
            </a:r>
            <a:r>
              <a:rPr lang="th-TH" dirty="0"/>
              <a:t>ได้แก่ ค่าใช้จ่ายทั้งหลายที่บริษัทเรือ คิดเพิ่มเติมจากค่าระวางพื้นฐาน ซึ่งประกอบด้วย</a:t>
            </a:r>
          </a:p>
          <a:p>
            <a:r>
              <a:rPr lang="th-TH" dirty="0"/>
              <a:t>(1) </a:t>
            </a:r>
            <a:r>
              <a:rPr lang="th-TH" b="1" dirty="0"/>
              <a:t>ค่าระวาง </a:t>
            </a:r>
            <a:r>
              <a:rPr lang="en-US" b="1" dirty="0"/>
              <a:t>Surcharge</a:t>
            </a:r>
            <a:r>
              <a:rPr lang="en-US" dirty="0"/>
              <a:t> </a:t>
            </a:r>
            <a:r>
              <a:rPr lang="th-TH" dirty="0"/>
              <a:t>เป็นค่าใช้จ่ายพิเศษที่มีการเรียกเก็บ เนื่องในกรณีต่างๆ เช่น ภัยสงคราม หรือในช่วงที่มีการ </a:t>
            </a:r>
            <a:r>
              <a:rPr lang="en-US" dirty="0"/>
              <a:t>Peak Season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04CA1-198F-44C8-8CB9-C20F55D3E4DF}"/>
              </a:ext>
            </a:extLst>
          </p:cNvPr>
          <p:cNvSpPr txBox="1"/>
          <p:nvPr/>
        </p:nvSpPr>
        <p:spPr>
          <a:xfrm>
            <a:off x="457200" y="4552384"/>
            <a:ext cx="4572000" cy="22467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th-TH" dirty="0"/>
              <a:t>(3) </a:t>
            </a:r>
            <a:r>
              <a:rPr lang="en-US" b="1" dirty="0"/>
              <a:t>Bunker Adjustment Factor : BAF</a:t>
            </a:r>
            <a:r>
              <a:rPr lang="en-US" dirty="0"/>
              <a:t> </a:t>
            </a:r>
            <a:r>
              <a:rPr lang="th-TH" dirty="0"/>
              <a:t>เป็นค่าระวางพิเศษ ชดเชยภาระค่าน้ำมันเชื้อเพลิงที่มีการปรับตัวสูงขึ้น เนื่องจากเกิดวิกฤติการณ์ด้านน้ำมัน ซึ่งทำให้บริษัทเรือมีต้นทุนที่สูงขึ้นกว่าต้นทุนปกติ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889E5-5833-475D-930E-290FF4CE6BFE}"/>
              </a:ext>
            </a:extLst>
          </p:cNvPr>
          <p:cNvSpPr txBox="1"/>
          <p:nvPr/>
        </p:nvSpPr>
        <p:spPr>
          <a:xfrm>
            <a:off x="4283968" y="2305616"/>
            <a:ext cx="4572000" cy="22467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(2) </a:t>
            </a:r>
            <a:r>
              <a:rPr lang="en-US" b="1" dirty="0"/>
              <a:t>Terminal Handling Charge : THC</a:t>
            </a:r>
            <a:r>
              <a:rPr lang="en-US" dirty="0"/>
              <a:t> </a:t>
            </a:r>
            <a:r>
              <a:rPr lang="th-TH" dirty="0"/>
              <a:t>เป็นค่าใช้จ่ายที่เกิดจากการ ขนถ่ายสินค้าทั้งต้นทางและปลายทาง ได้แก่ การใช้เครนที่เรียกว่า </a:t>
            </a:r>
            <a:r>
              <a:rPr lang="en-US" dirty="0"/>
              <a:t>Top </a:t>
            </a:r>
            <a:r>
              <a:rPr lang="th-TH" dirty="0"/>
              <a:t>คือ ค่าภาระ  ค่าลากตู้สินค้า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404664"/>
            <a:ext cx="8435280" cy="2592288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dirty="0"/>
              <a:t>4) </a:t>
            </a:r>
            <a:r>
              <a:rPr lang="en-US" b="1" dirty="0"/>
              <a:t>Currency Adjustment Factor : CAF </a:t>
            </a:r>
            <a:r>
              <a:rPr lang="th-TH" dirty="0"/>
              <a:t>เป็นค่าปรับอัตราแลกเปลี่ยนเงินตรา โดยค่าระวางเรือส่วนมาก จะเรียกเก็บเป็นเงินสกุลดอลล่าห์สหรัฐฯ หากกรณีอัตราแลกเปลี่ยนมีการผกผัน ทางบริษัทเรือก็จะมีการเรียกเก็บ</a:t>
            </a:r>
          </a:p>
          <a:p>
            <a:endParaRPr lang="th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ACC50-1C29-4F02-898D-E37AC24DB221}"/>
              </a:ext>
            </a:extLst>
          </p:cNvPr>
          <p:cNvSpPr txBox="1"/>
          <p:nvPr/>
        </p:nvSpPr>
        <p:spPr>
          <a:xfrm>
            <a:off x="2286000" y="3140968"/>
            <a:ext cx="4572000" cy="35394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dirty="0"/>
              <a:t>(5) </a:t>
            </a:r>
            <a:r>
              <a:rPr lang="en-US" b="1" dirty="0"/>
              <a:t>Congestion Surcharge</a:t>
            </a:r>
            <a:r>
              <a:rPr lang="en-US" dirty="0"/>
              <a:t> </a:t>
            </a:r>
            <a:r>
              <a:rPr lang="th-TH" dirty="0"/>
              <a:t>เป็นค่าใช้จ่ายพิเศษเนื่องจากความแออัดในท่าเรือ เป็นค่าใช้จ่ายที่เรียกเก็บเนื่องจากบางท่าเรืออาจมีการบริหารจัดการไม่ดี ทำให้มีการขนย้ายตู้ขึ้นและลงล่าช้ากว่าเกณฑ์ที่ทางบริษัทเรือกำหนดไว้ ซึ่งอาจจะเกิดจากเหตุอื่น เช่น การจราจรที่ติดขัด </a:t>
            </a:r>
            <a:r>
              <a:rPr lang="en-US" dirty="0"/>
              <a:t> </a:t>
            </a:r>
            <a:r>
              <a:rPr lang="th-TH" dirty="0"/>
              <a:t>การนัดหยุดงานของคนงาน ซึ่งมีผลทำให้งานล่าช้า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291264" cy="2808312"/>
          </a:xfrm>
          <a:solidFill>
            <a:srgbClr val="FFFF00"/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(6) Bill of Lading Charge : B/L Charge </a:t>
            </a:r>
            <a:r>
              <a:rPr lang="th-TH" dirty="0"/>
              <a:t>ซึ่งเป็นเอกสารสำคัญที่ใช้ในการแสดงสถานะภาพ (</a:t>
            </a:r>
            <a:r>
              <a:rPr lang="en-US" dirty="0"/>
              <a:t>Status) </a:t>
            </a:r>
            <a:r>
              <a:rPr lang="th-TH" dirty="0"/>
              <a:t>ว่าสินค้าได้มีการขนส่งไปกับบริษัทเรือ </a:t>
            </a:r>
            <a:endParaRPr lang="en-US" dirty="0"/>
          </a:p>
          <a:p>
            <a:r>
              <a:rPr lang="th-TH" dirty="0"/>
              <a:t>ซึ่ง </a:t>
            </a:r>
            <a:r>
              <a:rPr lang="en-US" dirty="0"/>
              <a:t>B/L </a:t>
            </a:r>
            <a:r>
              <a:rPr lang="th-TH" dirty="0"/>
              <a:t>หรือที่เรียกว่าใบตราส่งจะมีออกเป็นหลายฉบับ เช่น ฉบับที่เรียกว่า </a:t>
            </a:r>
            <a:r>
              <a:rPr lang="en-US" dirty="0"/>
              <a:t>Original , Duplicate Original , Triple Original </a:t>
            </a:r>
            <a:r>
              <a:rPr lang="th-TH" dirty="0"/>
              <a:t>และ </a:t>
            </a:r>
            <a:r>
              <a:rPr lang="en-US" dirty="0"/>
              <a:t>Copy Non-Negotiate </a:t>
            </a:r>
            <a:r>
              <a:rPr lang="th-TH" dirty="0"/>
              <a:t>ทั้งหมดนี้ทางบริษัทเรือจะเรียกเก็บเป็นค่าใช้จ่ายในการทำเอกสาร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A8768-780A-470D-BF31-E94574397EF6}"/>
              </a:ext>
            </a:extLst>
          </p:cNvPr>
          <p:cNvSpPr txBox="1"/>
          <p:nvPr/>
        </p:nvSpPr>
        <p:spPr>
          <a:xfrm>
            <a:off x="1043608" y="3077322"/>
            <a:ext cx="6768752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th-TH" dirty="0"/>
              <a:t>(7) </a:t>
            </a:r>
            <a:r>
              <a:rPr lang="en-US" dirty="0"/>
              <a:t>AMSC : Advance Manifest Security Charge </a:t>
            </a:r>
            <a:r>
              <a:rPr lang="th-TH" dirty="0"/>
              <a:t>เป็นค่าใช้จ่ายในการที่บริษัทเรือต้อง </a:t>
            </a:r>
            <a:r>
              <a:rPr lang="en-US" dirty="0"/>
              <a:t>Input Data 24 </a:t>
            </a:r>
            <a:r>
              <a:rPr lang="th-TH" dirty="0"/>
              <a:t>ชั่วโมงก่อนการขนถ่ายสินค้า ที่เรียกว่า 24 </a:t>
            </a:r>
            <a:r>
              <a:rPr lang="en-US" dirty="0"/>
              <a:t>Hour Rules </a:t>
            </a:r>
            <a:r>
              <a:rPr lang="th-TH" dirty="0"/>
              <a:t>ซึ่งเป็นส่วนหนึ่งของมาตรการความร่วมมือ การป้องกันผู้ก่อการร้ายที่เรียกว่า </a:t>
            </a:r>
            <a:r>
              <a:rPr lang="en-US" dirty="0"/>
              <a:t>C-TPAT (Customs Trade Partnerships Against Terrorism) </a:t>
            </a:r>
            <a:r>
              <a:rPr lang="th-TH" dirty="0"/>
              <a:t>ซึ่งประเทศไทยถูกจัดอยู่ในลำดับสุดท้ายของ </a:t>
            </a:r>
            <a:r>
              <a:rPr lang="en-US" dirty="0"/>
              <a:t>Top Twenty Mega Port </a:t>
            </a:r>
            <a:r>
              <a:rPr lang="th-TH" dirty="0"/>
              <a:t>ในการขนส่งสินค้า จึงต้องเสียค่า </a:t>
            </a:r>
            <a:r>
              <a:rPr lang="en-US" dirty="0"/>
              <a:t>AMSC Charge </a:t>
            </a:r>
            <a:r>
              <a:rPr lang="th-TH" dirty="0"/>
              <a:t>รวมถึงการแก้ไขเอกสาร</a:t>
            </a:r>
          </a:p>
        </p:txBody>
      </p:sp>
    </p:spTree>
    <p:extLst>
      <p:ext uri="{BB962C8B-B14F-4D97-AF65-F5344CB8AC3E}">
        <p14:creationId xmlns:p14="http://schemas.microsoft.com/office/powerpoint/2010/main" val="330855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4B21-34AB-4FC4-B27B-12653073B97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th-TH" dirty="0"/>
              <a:t>วัตถุประสงค์การเรียนรู้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1CC9-B3C7-4A17-8DEE-682B81164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92896"/>
          </a:xfrm>
          <a:solidFill>
            <a:srgbClr val="FFC000"/>
          </a:solidFill>
        </p:spPr>
        <p:txBody>
          <a:bodyPr>
            <a:normAutofit fontScale="92500" lnSpcReduction="10000"/>
          </a:bodyPr>
          <a:lstStyle/>
          <a:p>
            <a:r>
              <a:rPr lang="th-TH" dirty="0"/>
              <a:t>ทราบลักษณะและความสำคัญของการขนส่งสินค้าระหว่างประเทศ</a:t>
            </a:r>
          </a:p>
          <a:p>
            <a:r>
              <a:rPr lang="th-TH" dirty="0"/>
              <a:t>อธิบายการขนส่งแต่ละรูปแบบได้</a:t>
            </a:r>
          </a:p>
          <a:p>
            <a:r>
              <a:rPr lang="th-TH" dirty="0"/>
              <a:t>สามารถเลือกรูปแบบการขนส่งที่เหมาะกับสินค้าและเงื่อนไขการส่งมอบได้</a:t>
            </a:r>
          </a:p>
          <a:p>
            <a:r>
              <a:rPr lang="th-TH" dirty="0"/>
              <a:t>สามารถคำนวณค่าระวางได้</a:t>
            </a:r>
          </a:p>
          <a:p>
            <a:r>
              <a:rPr lang="th-TH" dirty="0"/>
              <a:t>อธิบายหน่วยงานต่าง ๆ ที่เกี่ยวข้องได้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37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5A800B-31E6-450F-8F7E-E7BCD53B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" y="0"/>
            <a:ext cx="9144165" cy="5019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DF1151-AA27-45D6-AC0C-3E9B0A10B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31A7E-8AA8-4201-816C-68F94C3A3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551684"/>
            <a:ext cx="4300572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8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ABB8-11B5-4C04-AB78-89AC35D5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b="0" i="0" dirty="0">
                <a:solidFill>
                  <a:srgbClr val="000000"/>
                </a:solidFill>
                <a:effectLst/>
                <a:latin typeface="th-sarabun-new"/>
              </a:rPr>
              <a:t>การคำนวณน้ำหนักปริมาตร (</a:t>
            </a:r>
            <a:r>
              <a:rPr lang="en-US" b="0" i="0" dirty="0">
                <a:solidFill>
                  <a:srgbClr val="000000"/>
                </a:solidFill>
                <a:effectLst/>
                <a:latin typeface="th-sarabun-new"/>
              </a:rPr>
              <a:t>Weight Ton) </a:t>
            </a:r>
            <a:r>
              <a:rPr lang="th-TH" b="0" i="0" dirty="0">
                <a:solidFill>
                  <a:srgbClr val="000000"/>
                </a:solidFill>
                <a:effectLst/>
                <a:latin typeface="th-sarabun-new"/>
              </a:rPr>
              <a:t>เป็นค่าลูกบาศก์เมตร (</a:t>
            </a:r>
            <a:r>
              <a:rPr lang="en-US" b="0" i="0" dirty="0">
                <a:solidFill>
                  <a:srgbClr val="000000"/>
                </a:solidFill>
                <a:effectLst/>
                <a:latin typeface="th-sarabun-new"/>
              </a:rPr>
              <a:t>CBM) </a:t>
            </a:r>
            <a:r>
              <a:rPr lang="th-TH" b="0" i="0" dirty="0">
                <a:solidFill>
                  <a:srgbClr val="000000"/>
                </a:solidFill>
                <a:effectLst/>
                <a:latin typeface="th-sarabun-new"/>
              </a:rPr>
              <a:t>โดยมากมักจะใช้กับสินค้าที่มีลักษณะ </a:t>
            </a:r>
            <a:r>
              <a:rPr lang="en-US" b="0" i="0" dirty="0">
                <a:solidFill>
                  <a:srgbClr val="000000"/>
                </a:solidFill>
                <a:effectLst/>
                <a:latin typeface="th-sarabun-new"/>
              </a:rPr>
              <a:t>Bulk </a:t>
            </a:r>
            <a:r>
              <a:rPr lang="th-TH" b="0" i="0" dirty="0">
                <a:solidFill>
                  <a:srgbClr val="000000"/>
                </a:solidFill>
                <a:effectLst/>
                <a:latin typeface="th-sarabun-new"/>
              </a:rPr>
              <a:t>คือ มีลักษณะเป็น </a:t>
            </a:r>
            <a:r>
              <a:rPr lang="en-US" b="0" i="0" dirty="0">
                <a:solidFill>
                  <a:srgbClr val="000000"/>
                </a:solidFill>
                <a:effectLst/>
                <a:latin typeface="th-sarabun-new"/>
              </a:rPr>
              <a:t>Size Incentive </a:t>
            </a:r>
            <a:r>
              <a:rPr lang="th-TH" b="0" i="0" dirty="0">
                <a:solidFill>
                  <a:srgbClr val="000000"/>
                </a:solidFill>
                <a:effectLst/>
                <a:latin typeface="th-sarabun-new"/>
              </a:rPr>
              <a:t>เช่น เสื้อผ้า  ฝ้าย แต่ทั้งนี้จะต้องมีการชั่งน้ำหนัก โดยเปรียบเทียบว่า หากน้ำหนักปริมาตรสูงกว่า ก็จะคิดค่าระวางจากน้ำหนัก</a:t>
            </a:r>
          </a:p>
          <a:p>
            <a:r>
              <a:rPr lang="th-TH" b="0" i="0" dirty="0">
                <a:solidFill>
                  <a:srgbClr val="000000"/>
                </a:solidFill>
                <a:effectLst/>
                <a:latin typeface="th-sarabun-new"/>
              </a:rPr>
              <a:t>การคำนวณได้จากปริมาตรของสินค้า คือ เป็นการวัดขนาดของสินค้า กว้าง </a:t>
            </a:r>
            <a:r>
              <a:rPr lang="en-US" b="0" i="0" dirty="0">
                <a:solidFill>
                  <a:srgbClr val="000000"/>
                </a:solidFill>
                <a:effectLst/>
                <a:latin typeface="th-sarabun-new"/>
              </a:rPr>
              <a:t>x </a:t>
            </a:r>
            <a:r>
              <a:rPr lang="th-TH" b="0" i="0" dirty="0">
                <a:solidFill>
                  <a:srgbClr val="000000"/>
                </a:solidFill>
                <a:effectLst/>
                <a:latin typeface="th-sarabun-new"/>
              </a:rPr>
              <a:t>ยาว </a:t>
            </a:r>
            <a:r>
              <a:rPr lang="en-US" b="0" i="0" dirty="0">
                <a:solidFill>
                  <a:srgbClr val="000000"/>
                </a:solidFill>
                <a:effectLst/>
                <a:latin typeface="th-sarabun-new"/>
              </a:rPr>
              <a:t>x </a:t>
            </a:r>
            <a:r>
              <a:rPr lang="th-TH" b="0" i="0" dirty="0">
                <a:solidFill>
                  <a:srgbClr val="000000"/>
                </a:solidFill>
                <a:effectLst/>
                <a:latin typeface="th-sarabun-new"/>
              </a:rPr>
              <a:t>สูง คำนวณออกมาเป็น ลูกบาศก์เมตร (</a:t>
            </a:r>
            <a:r>
              <a:rPr lang="en-US" b="0" i="0" dirty="0">
                <a:solidFill>
                  <a:srgbClr val="000000"/>
                </a:solidFill>
                <a:effectLst/>
                <a:latin typeface="th-sarabun-new"/>
              </a:rPr>
              <a:t>M3 </a:t>
            </a:r>
            <a:r>
              <a:rPr lang="th-TH" b="0" i="0" dirty="0">
                <a:solidFill>
                  <a:srgbClr val="000000"/>
                </a:solidFill>
                <a:effectLst/>
                <a:latin typeface="th-sarabun-new"/>
              </a:rPr>
              <a:t>หรือ </a:t>
            </a:r>
            <a:r>
              <a:rPr lang="en-US" b="0" i="0" dirty="0">
                <a:solidFill>
                  <a:srgbClr val="000000"/>
                </a:solidFill>
                <a:effectLst/>
                <a:latin typeface="th-sarabun-new"/>
              </a:rPr>
              <a:t>CBM)</a:t>
            </a:r>
            <a:endParaRPr lang="th-TH" b="0" i="0" dirty="0">
              <a:solidFill>
                <a:srgbClr val="000000"/>
              </a:solidFill>
              <a:effectLst/>
              <a:latin typeface="th-sarabun-new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BBBB9C-8558-4283-AB4B-AC1AE12F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39" y="23167"/>
            <a:ext cx="8229600" cy="1143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th-TH" b="1" dirty="0"/>
              <a:t>การคิดค่าระวางเรือ (</a:t>
            </a:r>
            <a:r>
              <a:rPr lang="en-US" b="1" dirty="0"/>
              <a:t>Freight Charge Basic)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806FB-CCB0-40FC-A27C-E4052F916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731837"/>
            <a:ext cx="4694327" cy="58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18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206D95-7E13-4231-91F9-2FB6431E1789}"/>
              </a:ext>
            </a:extLst>
          </p:cNvPr>
          <p:cNvSpPr txBox="1"/>
          <p:nvPr/>
        </p:nvSpPr>
        <p:spPr>
          <a:xfrm>
            <a:off x="36490" y="0"/>
            <a:ext cx="91196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สูตรหารคำนวณ (</a:t>
            </a:r>
            <a:r>
              <a:rPr lang="en-US" dirty="0" err="1"/>
              <a:t>cms</a:t>
            </a:r>
            <a:r>
              <a:rPr lang="en-US" dirty="0"/>
              <a:t>) : </a:t>
            </a:r>
            <a:r>
              <a:rPr lang="th-TH" dirty="0"/>
              <a:t>กว้าง </a:t>
            </a:r>
            <a:r>
              <a:rPr lang="en-US" dirty="0"/>
              <a:t>x </a:t>
            </a:r>
            <a:r>
              <a:rPr lang="th-TH" dirty="0"/>
              <a:t>ยาว </a:t>
            </a:r>
            <a:r>
              <a:rPr lang="en-US" dirty="0"/>
              <a:t>x </a:t>
            </a:r>
            <a:r>
              <a:rPr lang="th-TH" dirty="0"/>
              <a:t>สูง / 1,000,000 = ปริมาตรสินค้าโดยมีหน่วยเป็นลูกบาศก์เมตร (</a:t>
            </a:r>
            <a:r>
              <a:rPr lang="en-US" dirty="0"/>
              <a:t>M3 </a:t>
            </a:r>
            <a:r>
              <a:rPr lang="th-TH" dirty="0"/>
              <a:t>หรือ </a:t>
            </a:r>
            <a:r>
              <a:rPr lang="en-US" dirty="0"/>
              <a:t>CBM)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4CDB6-B027-4C41-9978-7D662982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3" y="1023888"/>
            <a:ext cx="9144000" cy="2117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9F0DC-AD39-448F-B3DF-AD148CA6695A}"/>
              </a:ext>
            </a:extLst>
          </p:cNvPr>
          <p:cNvSpPr txBox="1"/>
          <p:nvPr/>
        </p:nvSpPr>
        <p:spPr>
          <a:xfrm>
            <a:off x="251519" y="3429000"/>
            <a:ext cx="50405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th-TH" b="1" i="0" dirty="0">
                <a:solidFill>
                  <a:schemeClr val="tx2">
                    <a:lumMod val="75000"/>
                  </a:schemeClr>
                </a:solidFill>
                <a:effectLst/>
                <a:latin typeface="Open Sans"/>
              </a:rPr>
              <a:t>มีสินค้าทั้งหมดอยู่ 2 กล่อง ขนาด 150 </a:t>
            </a:r>
            <a:r>
              <a:rPr lang="en-US" b="1" i="0" dirty="0">
                <a:solidFill>
                  <a:schemeClr val="tx2">
                    <a:lumMod val="75000"/>
                  </a:schemeClr>
                </a:solidFill>
                <a:effectLst/>
                <a:latin typeface="Open Sans"/>
              </a:rPr>
              <a:t>x 200 x 100 </a:t>
            </a:r>
            <a:r>
              <a:rPr lang="th-TH" b="1" i="0" dirty="0">
                <a:solidFill>
                  <a:schemeClr val="tx2">
                    <a:lumMod val="75000"/>
                  </a:schemeClr>
                </a:solidFill>
                <a:effectLst/>
                <a:latin typeface="Open Sans"/>
              </a:rPr>
              <a:t>ซม. โดยน้ำหนักรวมของทั้ง 4 กล่องชั่งได้อยู่ที่ (</a:t>
            </a:r>
            <a:r>
              <a:rPr lang="en-US" b="1" i="0" dirty="0">
                <a:solidFill>
                  <a:schemeClr val="tx2">
                    <a:lumMod val="75000"/>
                  </a:schemeClr>
                </a:solidFill>
                <a:effectLst/>
                <a:latin typeface="Open Sans"/>
              </a:rPr>
              <a:t>GROSS WEIGHT) 600 </a:t>
            </a:r>
            <a:r>
              <a:rPr lang="th-TH" b="1" i="0" dirty="0">
                <a:solidFill>
                  <a:schemeClr val="tx2">
                    <a:lumMod val="75000"/>
                  </a:schemeClr>
                </a:solidFill>
                <a:effectLst/>
                <a:latin typeface="Open Sans"/>
              </a:rPr>
              <a:t>กก.</a:t>
            </a:r>
          </a:p>
          <a:p>
            <a:pPr algn="l">
              <a:buFont typeface="+mj-lt"/>
              <a:buAutoNum type="arabicPeriod"/>
            </a:pPr>
            <a:r>
              <a:rPr lang="th-TH" b="1" i="0" dirty="0">
                <a:solidFill>
                  <a:schemeClr val="tx2">
                    <a:lumMod val="75000"/>
                  </a:schemeClr>
                </a:solidFill>
                <a:effectLst/>
                <a:latin typeface="Open Sans"/>
              </a:rPr>
              <a:t>ค่าอัตราระวางของการข่นส่งสินค้าจากประเทศไทย (กรุงเทพ) ไปสิงโปรค์ ลูกบาศก์เมตร ละ 15 </a:t>
            </a:r>
            <a:r>
              <a:rPr lang="en-US" b="1" i="0" dirty="0">
                <a:solidFill>
                  <a:schemeClr val="tx2">
                    <a:lumMod val="75000"/>
                  </a:schemeClr>
                </a:solidFill>
                <a:effectLst/>
                <a:latin typeface="Open Sans"/>
              </a:rPr>
              <a:t>USD 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7864A-50AA-4B41-BA43-6CDDDF101C7D}"/>
              </a:ext>
            </a:extLst>
          </p:cNvPr>
          <p:cNvSpPr txBox="1"/>
          <p:nvPr/>
        </p:nvSpPr>
        <p:spPr>
          <a:xfrm>
            <a:off x="5292079" y="3395877"/>
            <a:ext cx="3905013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i="0" u="sng" dirty="0">
                <a:solidFill>
                  <a:srgbClr val="FF8C00"/>
                </a:solidFill>
                <a:effectLst/>
                <a:latin typeface="Open Sans"/>
              </a:rPr>
              <a:t>วิธีการคำนวณ</a:t>
            </a:r>
            <a:br>
              <a:rPr lang="th-TH" dirty="0"/>
            </a:br>
            <a:r>
              <a:rPr lang="th-TH" sz="2400" b="0" i="0" dirty="0">
                <a:solidFill>
                  <a:srgbClr val="757575"/>
                </a:solidFill>
                <a:effectLst/>
                <a:latin typeface="Open Sans"/>
              </a:rPr>
              <a:t>=  2 </a:t>
            </a:r>
            <a:r>
              <a:rPr lang="en-US" sz="2400" b="0" i="0" dirty="0">
                <a:solidFill>
                  <a:srgbClr val="757575"/>
                </a:solidFill>
                <a:effectLst/>
                <a:latin typeface="Open Sans"/>
              </a:rPr>
              <a:t>x (150 x 200 x 100 </a:t>
            </a:r>
            <a:r>
              <a:rPr lang="en-US" sz="2400" b="0" i="0" dirty="0" err="1">
                <a:solidFill>
                  <a:srgbClr val="757575"/>
                </a:solidFill>
                <a:effectLst/>
                <a:latin typeface="Open Sans"/>
              </a:rPr>
              <a:t>cms</a:t>
            </a:r>
            <a:r>
              <a:rPr lang="en-US" sz="2400" b="0" i="0" dirty="0">
                <a:solidFill>
                  <a:srgbClr val="757575"/>
                </a:solidFill>
                <a:effectLst/>
                <a:latin typeface="Open Sans"/>
              </a:rPr>
              <a:t>) / 1,000,000 = 6 CBM</a:t>
            </a:r>
            <a:br>
              <a:rPr lang="en-US" dirty="0"/>
            </a:br>
            <a:endParaRPr lang="th-TH" dirty="0"/>
          </a:p>
          <a:p>
            <a:r>
              <a:rPr lang="th-TH" b="0" i="0" dirty="0">
                <a:solidFill>
                  <a:srgbClr val="757575"/>
                </a:solidFill>
                <a:effectLst/>
                <a:latin typeface="Open Sans"/>
              </a:rPr>
              <a:t>เพราะฉะนั้นจะต้องจ่ายค่าระวางทางเรือทั้งหมด 6 </a:t>
            </a:r>
            <a:r>
              <a:rPr lang="en-US" b="0" i="0" dirty="0">
                <a:solidFill>
                  <a:srgbClr val="757575"/>
                </a:solidFill>
                <a:effectLst/>
                <a:latin typeface="Open Sans"/>
              </a:rPr>
              <a:t>CBM x USD 15 = USD 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B25D96-66AE-49CF-96B0-9A395020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8" y="3753238"/>
            <a:ext cx="9149928" cy="3104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F46EC7-C622-406B-865E-C49B5EB6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071"/>
            <a:ext cx="9164647" cy="37663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1D6152-1CE5-4681-AADD-45272D36D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2" y="2763028"/>
            <a:ext cx="7092280" cy="198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29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ABEFD-712A-4BF6-87FF-682692D2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9036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0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713E-85A8-4491-AA7C-D5009B43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19C2-EE06-4281-BAD4-CD990F769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16D14-82D7-4D88-A944-D880CB295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0" y="0"/>
            <a:ext cx="91502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C8476-D946-4F35-9862-5FC88312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256"/>
            <a:ext cx="3819048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02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E97FCA-4BD2-45AF-A595-1F90C2695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90487"/>
            <a:ext cx="74295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71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E59F0-43CA-47AA-AD6B-5BE6FDFA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98"/>
            <a:ext cx="8156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01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055E74-85AA-47D6-AE2C-A7443275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0"/>
            <a:ext cx="6696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95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ECE0A-4F88-4268-9D75-D68B726CC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8640"/>
            <a:ext cx="8686800" cy="6408712"/>
          </a:xfrm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Export permit fee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ค่าใบอนุญาตส่งออก  ราคา  2160  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Handling free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ค่าบริการต้นทาง  ราคา 2160 ใครเป็นคนเก็บ ถ้าไม่ใช่ </a:t>
            </a: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LEO(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ขอดูใบเสร็จ )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Ocean freight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ค่าขนส่งทางเรือ ราคา 1864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Container Freight station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ค่าเปิดตู้ที่ปลายทาง ราคา 518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Terminal Handling Charge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ค่าบริการเครื่องมือในท่า ราคา 444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Status Charge  =  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ค่าเปลี่ยนตู้ลากเป็นตู้โหลด ราคา 222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Delivery order fee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ค่าแลก </a:t>
            </a: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D/O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ราคา 1350 </a:t>
            </a:r>
            <a:endParaRPr lang="en-US" sz="2000" b="0" i="0" dirty="0"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Handling charge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ค่าบริการที่ปลายทาง ราคา 500 ( ต้นทางก็เก็บ ปลายทางก็เก็บ )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Facility charge  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</a:t>
            </a: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warehouse  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ในท่า 148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Custom clearance (origin)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ค่าเคลียร์ต้นทาง  ราคา 2340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Doc fee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ค่าเอกสารในการดำเนินการ ราคา 3060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CFS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ค่าเปิดตู้ต้นทาง ราคา 1065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Transportation charge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ค่ารถบรรทุกขนส่งต้นทาง ราคา 4320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1" i="0" u="sng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NO MARK = </a:t>
            </a:r>
            <a:r>
              <a:rPr lang="th-TH" sz="2000" b="1" i="0" u="sng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ค่าธรรมเนียมนายตรวจ ของสินค้าไม่มีการแสดงความเป็นเจ้าของ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Service charge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ค่าบริการของบริษัท </a:t>
            </a: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LEO  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ราคา 500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Advance duty tax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ค่าภาษีที่คิดผิด เก็บเพิ่ม ราคา 36  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ADV cashier cheque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ค่าธรรมเนียมโอนให้ธนาคาร ราคา 25 บาท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Adv custom free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ค่าธรรมเนียมพิธีการกรมศุล  ราคา 200 </a:t>
            </a:r>
            <a:endParaRPr lang="en-US" sz="2000" b="0" i="0" dirty="0"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ADV storage charge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ค่าฝากของไว้ในท่า ราคา 251 บาท</a:t>
            </a:r>
            <a:br>
              <a:rPr lang="th-TH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CUSTOMS CLEARANCE = </a:t>
            </a:r>
            <a:r>
              <a:rPr lang="th-TH" sz="20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ค่าบริการในการเคลียร์สินค้า ราคา 1800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13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C2B3-C037-40FE-9B00-F4FF04CCC6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th-TH" sz="4400" dirty="0"/>
              <a:t>ความสำคัญของการขนส่งสินค้าระหว่างประเทศ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F1331-3102-4BDD-B71A-62DDAEFA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  <a:solidFill>
            <a:schemeClr val="accent4">
              <a:lumMod val="75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th-TH" b="1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การขนส่งสำหรับการค้าระหว่างประเทศในปัจจุบันมีความสำคัญอย่างมากเนื่องจากเป็นส่วนหนึ่งของกระบวนการทางโลจิสติกส์   ภาครัฐให้การสนับสนุนการพัฒนาโลจิสติกส์ของประเทศเพื่อให้เอกชนสามารถบริหารจัดการสินค้าตลอดกระบวนการทั้งการนำเข้าและส่งออกสินค้าอย่างมีประสิทธิภาพ ทั้งเป็นการ ส่งเสริมศักยภาพในการแข่งขันสำหรับการค้าระหว่างประเทศ</a:t>
            </a:r>
            <a:br>
              <a:rPr lang="th-TH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lang="th-TH" sz="3800" b="1" i="0" dirty="0">
                <a:solidFill>
                  <a:schemeClr val="accent6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การบริการที่ผู้รับจัดการขนส่งสินค้าระหว่างประเทศเสนอให้บริการแก่เจ้าของสินค้ามีตั้งแต่การจัดการเกี่ยวกับเส้นทางการส่งสินค้าและงานพื้นๆ เช่น การจองระวางเรือให้แก่เจ้าของสินค้า หรือการดำเนินการ</a:t>
            </a:r>
            <a:br>
              <a:rPr lang="th-TH" sz="38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lang="th-TH" sz="3800" b="1" i="0" dirty="0">
                <a:solidFill>
                  <a:schemeClr val="accent6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พิธีการศุลกากร จนถึงการให้บริการบรรจุภัณฑ์รวมถึงการจัดการทางด้านการขนส่งครบวงจรและกระบวนการจำแนกแจกจ่ายสินค้าไปยังที่ต่างๆ</a:t>
            </a:r>
            <a:endParaRPr lang="en-US" sz="3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63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3600" b="1" dirty="0"/>
              <a:t>การส่งมอบสินค้าขาเข้าที่มากับ</a:t>
            </a:r>
            <a:br>
              <a:rPr lang="en-US" sz="3600" b="1" dirty="0"/>
            </a:br>
            <a:r>
              <a:rPr lang="th-TH" sz="3600" b="1" dirty="0"/>
              <a:t>เรือคอนเทนเนอร์ของตัวแทนสายเดินเรือ</a:t>
            </a:r>
            <a:br>
              <a:rPr lang="th-TH" sz="3600" dirty="0"/>
            </a:b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291264" cy="5544616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/>
              <a:t>TERM OF LOADING</a:t>
            </a:r>
            <a:endParaRPr lang="en-US" sz="2800" dirty="0"/>
          </a:p>
          <a:p>
            <a:r>
              <a:rPr lang="en-US" sz="2800" b="1" u="sng" dirty="0"/>
              <a:t>CFS.</a:t>
            </a:r>
            <a:r>
              <a:rPr lang="en-US" sz="2800" u="sng" dirty="0"/>
              <a:t> (Container Freight Station)</a:t>
            </a:r>
          </a:p>
          <a:p>
            <a:r>
              <a:rPr lang="en-US" sz="2800" dirty="0"/>
              <a:t>• </a:t>
            </a:r>
            <a:r>
              <a:rPr lang="th-TH" sz="2800" dirty="0"/>
              <a:t>นําตู้คอนเทนเนอร์ลงจากเรือ</a:t>
            </a:r>
          </a:p>
          <a:p>
            <a:r>
              <a:rPr lang="th-TH" sz="2800" dirty="0"/>
              <a:t>• นําสินค้าออกจากตู้คอนเทนเนอร์</a:t>
            </a:r>
          </a:p>
          <a:p>
            <a:r>
              <a:rPr lang="th-TH" sz="2800" dirty="0"/>
              <a:t>• ส่งมอบสินค้าให้แก่ผู้นําเข้า ณ ท่าเรือนําเข้า หรือนําสินค้าเข้าเก็บในคลังสินค้าของท่าเทียบเรือ</a:t>
            </a:r>
          </a:p>
          <a:p>
            <a:r>
              <a:rPr lang="en-US" sz="2800" b="1" u="sng" dirty="0"/>
              <a:t>CY</a:t>
            </a:r>
            <a:r>
              <a:rPr lang="en-US" sz="2800" u="sng" dirty="0"/>
              <a:t> (Container Yard)</a:t>
            </a:r>
          </a:p>
          <a:p>
            <a:r>
              <a:rPr lang="en-US" sz="2800" dirty="0"/>
              <a:t>• </a:t>
            </a:r>
            <a:r>
              <a:rPr lang="th-TH" sz="2800" dirty="0"/>
              <a:t>นําตู้คอนเทนเนอร์ลงจากเรือ</a:t>
            </a:r>
          </a:p>
          <a:p>
            <a:r>
              <a:rPr lang="th-TH" sz="2800" dirty="0"/>
              <a:t>• ส่งมอบตู้คอนเทนเนอร์ให้แก่ผู้นําเข้า ณ ท่าเรือนําเข้า</a:t>
            </a:r>
          </a:p>
          <a:p>
            <a:endParaRPr lang="th-TH" sz="28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872208"/>
          </a:xfrm>
        </p:spPr>
        <p:txBody>
          <a:bodyPr>
            <a:normAutofit/>
          </a:bodyPr>
          <a:lstStyle/>
          <a:p>
            <a:r>
              <a:rPr lang="th-TH" dirty="0"/>
              <a:t>บทบาทและหน้าที่ในการรับมอบสินค้าขาออกของตัวแทนสายเดินเรือ จําแนกตามเงื่อนไขการบรรทุก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8870" y="1988840"/>
            <a:ext cx="3843848" cy="3888431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r>
              <a:rPr lang="en-US" b="1" dirty="0"/>
              <a:t>CFS</a:t>
            </a:r>
            <a:r>
              <a:rPr lang="en-US" dirty="0"/>
              <a:t>. (Container Freight Station)</a:t>
            </a:r>
          </a:p>
          <a:p>
            <a:r>
              <a:rPr lang="en-US" dirty="0"/>
              <a:t>• </a:t>
            </a:r>
            <a:r>
              <a:rPr lang="th-TH" dirty="0"/>
              <a:t>จัดหาตู้คอนเทนเนอร์ให้แก่ผู้ส่งออก</a:t>
            </a:r>
          </a:p>
          <a:p>
            <a:r>
              <a:rPr lang="th-TH" dirty="0"/>
              <a:t>• ตรวจนับและบรรจุสินค้าเข้าตู้</a:t>
            </a:r>
          </a:p>
          <a:p>
            <a:r>
              <a:rPr lang="th-TH" dirty="0"/>
              <a:t>• บรรทุกตู้สินค้าขึ้นเรือใหญ่</a:t>
            </a:r>
          </a:p>
          <a:p>
            <a:r>
              <a:rPr lang="th-TH" dirty="0"/>
              <a:t>• ออก </a:t>
            </a:r>
            <a:r>
              <a:rPr lang="en-US" dirty="0"/>
              <a:t>B/L</a:t>
            </a:r>
          </a:p>
          <a:p>
            <a:endParaRPr lang="th-T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D4D7DF-F5C1-4420-87F7-690EBC0541AE}"/>
              </a:ext>
            </a:extLst>
          </p:cNvPr>
          <p:cNvSpPr txBox="1">
            <a:spLocks/>
          </p:cNvSpPr>
          <p:nvPr/>
        </p:nvSpPr>
        <p:spPr>
          <a:xfrm>
            <a:off x="4427984" y="2024843"/>
            <a:ext cx="4538595" cy="38164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CY</a:t>
            </a:r>
            <a:r>
              <a:rPr lang="en-US" dirty="0"/>
              <a:t> (Container Yard)</a:t>
            </a:r>
          </a:p>
          <a:p>
            <a:r>
              <a:rPr lang="en-US" dirty="0"/>
              <a:t>Remark: (B/L to be stated Shipper Load and Count)</a:t>
            </a:r>
          </a:p>
          <a:p>
            <a:r>
              <a:rPr lang="th-TH" dirty="0"/>
              <a:t>• จัดหาตู้คอนเทนเนอร์ให้แก่ผู้ส่งออก</a:t>
            </a:r>
          </a:p>
          <a:p>
            <a:r>
              <a:rPr lang="th-TH" dirty="0"/>
              <a:t>• บรรทุกตู้สินค้าขึ้นเรือใหญ่</a:t>
            </a:r>
          </a:p>
          <a:p>
            <a:r>
              <a:rPr lang="th-TH" dirty="0"/>
              <a:t>• ออก </a:t>
            </a:r>
            <a:r>
              <a:rPr lang="en-US" dirty="0"/>
              <a:t>B/L</a:t>
            </a:r>
          </a:p>
          <a:p>
            <a:endParaRPr lang="th-TH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368" y="598376"/>
            <a:ext cx="8291264" cy="5661248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th-TH" dirty="0"/>
              <a:t>ผู้ส่งออกจะต้องมีภาระในค่าใช้จ่ายเกี่ยวกับตู้สินค้า ที่ตัวแทนสายเดินเรือเรียกเก็บที่เมืองท่าต้นทาง ดังนี้คือ</a:t>
            </a:r>
          </a:p>
          <a:p>
            <a:r>
              <a:rPr lang="th-TH" dirty="0"/>
              <a:t>1. ค่าเข้าตู้ </a:t>
            </a:r>
            <a:r>
              <a:rPr lang="en-US" dirty="0"/>
              <a:t>CFS Charge (Container Freight Station Charge)</a:t>
            </a:r>
          </a:p>
          <a:p>
            <a:r>
              <a:rPr lang="en-US" dirty="0"/>
              <a:t>2. </a:t>
            </a:r>
            <a:r>
              <a:rPr lang="th-TH" dirty="0"/>
              <a:t>ค่ายกตู้ </a:t>
            </a:r>
            <a:r>
              <a:rPr lang="en-US" dirty="0"/>
              <a:t>THC Charge (Terminal Handling Charge)</a:t>
            </a:r>
          </a:p>
          <a:p>
            <a:r>
              <a:rPr lang="th-TH" dirty="0"/>
              <a:t>สําหรับตู้ที่ส่งออกในเงื่อนไข </a:t>
            </a:r>
            <a:r>
              <a:rPr lang="en-US" dirty="0"/>
              <a:t>CFS </a:t>
            </a:r>
            <a:r>
              <a:rPr lang="th-TH" dirty="0"/>
              <a:t>จะต้องจ่ายทั้งค่าเข้าตู้และค่ายกตู้</a:t>
            </a:r>
          </a:p>
          <a:p>
            <a:r>
              <a:rPr lang="th-TH" dirty="0"/>
              <a:t>ส่วนผู้ที่ส่งออกในเงื่อนไข </a:t>
            </a:r>
            <a:r>
              <a:rPr lang="en-US" dirty="0"/>
              <a:t>CY </a:t>
            </a:r>
            <a:r>
              <a:rPr lang="th-TH" dirty="0"/>
              <a:t>จะมีภาระเฉพาะค่า </a:t>
            </a:r>
            <a:r>
              <a:rPr lang="en-US" dirty="0"/>
              <a:t>THC </a:t>
            </a:r>
            <a:r>
              <a:rPr lang="th-TH" dirty="0"/>
              <a:t>เท่านั้น</a:t>
            </a:r>
          </a:p>
          <a:p>
            <a:r>
              <a:rPr lang="th-TH" dirty="0"/>
              <a:t>ค่าเข้าตู้และค่ายกตู้มีอัตราที่ไม่เท่ากันในการส่งสินค้าไปยังแต่ละประเทศ ขึ้นอยู่กับว่าตัวแทนสายเดินเรือจะเรียกเก็บเท่าไร</a:t>
            </a:r>
          </a:p>
          <a:p>
            <a:endParaRPr lang="th-TH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>
            <a:solidFill>
              <a:srgbClr val="FFC000"/>
            </a:solidFill>
          </a:ln>
        </p:spPr>
        <p:txBody>
          <a:bodyPr>
            <a:normAutofit fontScale="90000"/>
          </a:bodyPr>
          <a:lstStyle/>
          <a:p>
            <a:r>
              <a:rPr lang="th-TH" dirty="0"/>
              <a:t>ประเภทของภาชนะสินค้า</a:t>
            </a:r>
            <a:br>
              <a:rPr lang="th-TH" dirty="0"/>
            </a:br>
            <a:r>
              <a:rPr lang="th-TH" dirty="0"/>
              <a:t> </a:t>
            </a:r>
            <a:r>
              <a:rPr lang="en-US" dirty="0"/>
              <a:t>Container 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653"/>
            <a:ext cx="8229600" cy="132474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th-TH" dirty="0"/>
              <a:t>ตู้ </a:t>
            </a:r>
            <a:r>
              <a:rPr lang="en-US" dirty="0"/>
              <a:t>Container </a:t>
            </a:r>
            <a:r>
              <a:rPr lang="th-TH" dirty="0"/>
              <a:t>คือ บรรจุภัณฑ์หรือตู้ที่มีระบบมาตรฐานเดียวกันทั่วโลก  ใช้บรรจุสินค้าเพื่อให้สะดวก  และปลอดภัยในการขนส่ง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D1EB0-A126-4B1F-817D-BD7252F9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3" y="2420888"/>
            <a:ext cx="8967993" cy="425451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 descr="data:image/jpeg;base64,/9j/4AAQSkZJRgABAQAAAQABAAD/2wCEAAkGBxMSEhQUEhMWFhUVFxYVGBUUFxQUFBoVFhQYGBgVFRUaHCggGBolHRoWIzMhJSorLi4uFx8zODMsNygtLi0BCgoKDg0OGxAQGiwkICYsLCwsLCwsLCwsLC8sLCwsLCwsLCwsLCwsLCwsLCwsLCwsLCwsLCwsLCwsLCwsLCwsLP/AABEIAMIBAwMBEQACEQEDEQH/xAAcAAEAAQUBAQAAAAAAAAAAAAAABAECAwUGCAf/xABFEAACAQMBBQMICAQFAgcBAAABAhEAAxIhBAUTMVEiQWEUMlJxkZKx0QYHFiNTgaGyFUJi8DRyc7PBVIIkQ0RjdMLxJf/EABoBAQADAQEBAAAAAAAAAAAAAAABAgMEBQb/xAA4EQACAgADBAcGBQQDAQAAAAAAAQIRAxIhBDFBUQUTMnGBkaEGFBYiYbEVM1LB8DRy0eEjQoLx/9oADAMBAAIRAxEAPwD7hFAfKPrAI8tf/Kn7a9DZ+wcuL2jnMhW5mMhQDIUAyFAMhQDIUAyFAMhQDIUAyFAMhQDIUAyFAMhQDIUAyFAMhQDIUAyFAMhQDIUAyFAMhQDIUAyFAMhQDIUAyFAMhQDIUAyFAfe68g7j5L9Ybf8AjX0/lT9tehs/YObF7RzWY6VsZjMdKAZjpQDMdKAZjpQDMdKAZjpQDMdKAZjpQDMdKkDMdKgDMdKkDMdKgDMdKAZjpQDMdKAZjpQDMdKAZjpQDMdKAZjpQDMdKAZjpQDMdKAZjpQDMdKAZjpQDMdKAZjpQDMdKAZjpQH3Dfu2mxs926oBKKWAMxI6xXknafFd478fbHN+4qqxLpCzEW7j2xzJPJQa79n7BzYvaI2fhWxmZtksNcJCgdkZEnkFGkn2ihDdGXyC5kq4gFmZBqOagE6+oj10FmG5aZQSQNGKeOSgSP1oLMl/ZHQSQp1xIVgxDESFYDkefsNBY2jZHQEnA4mGCsrFSdIYDlrp66BMyXd23V5qAdZEiRCF4P5A+ygzFlrY3ZZGEkFguS5lRMkL+R9lBZjsWWcOVAhBk2omOoH5UFknYdjJgsoKsrEAMgc6EKVQsCdQfXiakNmLY7PGuhEGIYnU6woBJJ66CoDdIzXLezlXNtrgZRI4gXF9dQuOqnv1oRbMX8Pu4Z4iMc4yXPD08JnHxihNlw3ZdwzxWCuYGSZFO9gszAoMxS1u+6yZhRBBIGSh2C8yqTLAeFBZQbBc4a3MRi2i9pcj2sdFmTr8aCy69u+4kFwsFwhKsjYsf5WgmDzoLMO8LYt3biDUIzKCYmAY1oE7Rm2rdt22pZlWFjIBlZgG5FlBkA9aBSsx3NjuKXBUTbUO2o0Vog+PMUFmb+FXpQYLNzzRkkkY5TE6CAfZQjMjHc3fdDIuAYvIXBlYEjmJBiR30Jsrc3ddDIuIbMwpRlZSRzGQMAigzFLm77oZFChi84lGVlMc+0DGnf0oLLNr2Z7cZBYaYZWV1McxKmJHSgTsj5+FCRn4UAz8KAZ+FAM/CgGfhQH3H6Q7I17Zr1tIydCBJgT668o7T4htm6ruyMbN3EOC7HE5CLl17i6+phXdgdg5sTtGCT1rYoZdnvMp0YqDoSvPE8xGk+qhFE3eO3o7KUyjiXLpyAB7ZU4iCeWPPxqSEiu27fbdHVVYE3GuKSQfOicumg5Ce7XqCTIlracbbKPOL23B7hgHH/2HsqCaJ28N7C5xABCkAINJH3gc5fAeoeupshRopY3mMBmzs44kaAr27XDAyLSAOfKosZRsu8UVLYIOVvPQKsMzZAEtlI0I7u71RNijDsm3hbbI0khXCERoLikMD4TB9c9aWGiduveJPCQRKEFySBkEclQnjDa/5fasho1e79rNm4r6NjII7iCCpE+omoLNWjZDelq3auJaa8Q6soR8Ai5c201Yj8qmyuVtmX+PLwxqwcWuHiFt4TjjnmRlEfy0sZSLb3ooa2YMJs5snl5xD6jXl2hSycpJ2PfyqluSwa2hXFVtlW54kuwyXnqB0pZGXU1521Y2YESLU5g6BgbhaAfVpUE0T9v3vbZMVyP3q3BKW0UKJ7ICnn4nnU2Qos1O8to4l2468mZmE84JnWoLJUjc762u2j3whY3LiqhnHACEJIIMk6AeGtSVimYdp3paZbpAfiXbaIQQuClceRmSDj0pYysu2DbFubXabkoQKZgHs2Sp19dA1SMdjetu0bIthmRGdmLwrHiJgQAJAge01AytlqbwtWxaS3xCqXDcZjCPJUKAsTED21NimSLm+0F204BYrmHcqiOwcRELoSNdTzpYysib33kLioiszBSWLOttNTAACoI5d9LJUaNXJ61BYSetAJPWgEnrQCT1oBJ60B6HryzsPjn1k/4+5r/Lb/bXbgdg58TtHMT41tZmZ9i2RrpIUgQCzMxhVUcyT7KkhuiR/CbmRXJICi4bmX3eB0DZeJ0iJoMxVdz3C7LkgxTi5Fuwbcjthu8a/oaDMjNs25SXdXuKItG6rBuywI7LTHm9aEOWhg2bdNx1BDpLBmVC0OwWZIX8jzjlQlyoutbtNxbATzrouasdDgT4dnQUFlr7puZW1VlfiziUaVJXzpPdFBmRX+E3MrYV0YXGKqyNkmQ5qT3H8qDMiLtmzm22JdWI70OQ9U9RQlamH86iwJ8aWB+dLAnxpYE+NLA/OlgT40sCfGlgfnSwJ8aWB+dLAnxpYE+NLAnxpYE+NLAnxpYE+NLAnxoBPjSwJ8aWBPjSweiq8w7D4z9Zf+Puf5bf7K7cDsHPido5bTxrWzMm7s2xbZcMCyXEKNiQGAJBBUnSQQOdQ5Uev0X0attzq6caavd9U6JKbwsjNBaYWnREMMOLkjZC4T5sz3cqjOe0/ZqHVr5lnu+OWuXPxK3d7KcwEIU2Bs6AkFgAwbJz3nny60zl4ezWEoxzPW7lvquSK2d7KGTJGKjZ/J2CkBvFlnT20zkT9msPI8j+bNau6rk/8kndu/0tJbXC52AwKoUCPM9ttJLQeUxpRTMsX2YTk8kkk913a+nKvrvImxb1CeT9kngi8DqNeJMR6ppnNp+zWC82V1dVv05338Cmw724Q2eFk2TdJ1gMLkAgdDE0zlp+zWztzp0mll36P68yVc38M7Ji6wtPmTdcFzpGIA7IA686OZjD2ZjklnatrSrpfV3qaJuZqudnevZ7Yq1T82XWbJdlVebEKJMakwNaZ2Vn0DsMIuTTpa72X7Xsj2mxcYtzideZH/Hsg8iKZ2VwuhOj8WOaCbXezDFM7NPh/YuT82IpnZPw/sXJ+bEUzsj4f2L9L82IpnZPw/sXJ+bEUzsfD+xcn5sRTOx8P7F+l+bLzZbENBxJKhtYJABIB6iR7aZ2U/AdgzZad8rLIpnZb4f2L9L82IpnZPw/sXJ+bEUzsj4f2Lk/NjGmdj4f2Hk/Nl9mwzmFUsYJgSTAEk+oAE0zsrPoLYIK5JrxLIpnZf4f2Lk/NiKZ2Ph/YuT82IpnZHw/sXJ+bKe2rxbaPlumdkw9m2jq8PdSY08amzyRp40sDTxpYPR9eadh8W+s4j+IXP8AJb/ZXZg9g58TtHKSK1KF9siqyPqfZjt4ncvuzY7ov20duJa4mSFUACuRcJGLYMCG7xqD53I1m74H022YeJOHySy07fDTvRud8bMli4h4CAeVbQuLp2WtqtlRoeayWYdwJMdKhPQ4NlxJY2HJZ32I6p6p3J+e5PjRi33uc27V9hbC4bXcHNc1sns2wRMhZIgHqDy1onfkX2TbFPFhFyu8Ndzlx8SJcvJdsXHa1bQW7tgDhKFbhut3JS3N/MBlpM1O43UJ4WKoxk3mjLe71VU/pvNt9IditIl9AtsPaCuAiKjIDtC21DOur5I0wxJ806TAqmzh2HGxZThJt1K1q27+W3o91NVp3HJ1c91igNzsFxLezq3Ctu77RhNxFcYKiErDAx5w1WDz15VDPOx4znjuOZpKF6NrW3y7uJdYm3tVyzZs23I2h1U3FVyEtu3ZBfRdBOXPTnR7iMRLE2ZYuJNpZFdOtWt7rf3bi7ZnRdsNnhW3Rtr4ZNxeI3DN3DFS3m6a5DWe+nAjEhKWyrFzNNQuk6V1d/63F24dhttxZUPit5HDrOC8K41u8jTockxJ7iw61DbKbZj4kXDWrytVx1ScWvG0c+KseuVoQdPsOwKw2L7gEFLz3H4ZZTrdCl7nIxiOyRpA11qre88XHx5ReN8+txSV910v34ms3VdV0e2bVuF2e8+eAN3NELq3EOo5AQNI7ql7zs2mEoTjiKT1nFVelPSq/jM26/vbd1eDawtWLjF8V4nECsyPxD2pJEYjSByoym0/8WJCWd5pTWl6VxVbv3J1rY80tbOEDONju3gDE8W/cVhE8mCBKrfH6nNLFyzlj3S6yMfCKr72Xbp3XxLexMbNvW8waMcrlnsdp1mWAJPqHQUb1I2naernjRU32VXJS5LlocmvKrntm5+jmzh2ukqrYWi8FEut56glLbsEJ1/mnSYExUSZwdIYjjGKtq3W9pbnvaTfkTd5WUubTZUFTNi01oBAtlnxLC2bcjBXMiB/M9QtxzbPOeHs821unJS1+ZLRXfFr7IrtlpbL7wuKoQLaS0qgQA+0hAwA7oUXdPGi1ojDlLFhs8G7bbk39I3X7Ehd1AbZeTg2zaayzgtgFReEcbiGYU5j48qi9CktqvZYSzvMpV367nz0I2xbtUXtmtvbGbbNcbEqpDXQ14qzAnF+yukmDC91S3poXxdpk8LEnCTrOl4UtFxWvjvIv0ktWgLbWQmJa8mVsYqwtlMTHf5zDLvABpG+Jv0fPFuUcW7qL13q7/xu4GguETW0dx8t7R/1n/lfuWyKseCJFQBIoD0pXnHWfE/rQeN4XNP5Lf7K68HsmGJ2jk+J4CtShlsNM1WR9T7MdvE7l92ZgaqfXtXoy57hPMk+sk/GhWMIx7KSKZHXU66nU6nqetCcq003FJoTS3lSx11OvPXn6+tCFFLgW0JZWgEn++U0IpWVyMzJnnM6z1nrQZVVVoUBoTSqgCevPQ+I6GhDSYoSKAuF1gIDNHQEx7KFXhwbtpXzotBoWaT3gH9efj66CkVLmZkzymTMRET6tKEZY1VAMdNTpy1Onq6UGVa6b95ShInoSJEaaaHuoGk95K2/bjdKkoilRHYBWT1OvP1QKhKjDA2dYSaTbvmRi511Opk6nU9T1Op18ak2UUuAzPU8o5nl09XhQZY8vqMj1Omg17ug8OdBlXIpNCaW8wXng8qvE+F9o/6z/wAr9zHxPAVJ4I4ngKAcTwFAemK886j4h9aTkbxuf5Lf7K68HsmE95yfEPStChm2Zpn8qhn1Psx+Zidy+7JFVPrxQCgFAKApQMrQHSW9kDbPas4lm8n2jawqzObsFtGBzOCDTxqt634HjyxXHGnip0s8IeC1l6ss3ZulLtvZWNl4baBauNL4uhKww9HmVkd4PfRui+Ptc8PExY51pC47tHy+vMpuXdtltn4txMoZ8pd0AxNoLbGOktxJ11JxjQNRt2V2vasaOP1cHWi4J77t68qLdg2Gx5Rc2d0d345tWyFZlCq7LkwS6hnkSddAdKlt1Zpj42O8GONFpLLb4O2r0tPw3amkvpizDTRmGkxoSNJ1ipPRg80U+aRZQsKAn7j2Vbt3Fhl2LjBZYZMltmCyvagx3a6aVDdHLtuLLCws0dNUr5Jur10NhvjYNns3LRxPD4l23cCOXJ4XDJgkiG7ZUiQJXSKhNs5Nkx9oxsOav5qTVqt98u60RN97Kiiy9tMEuozAEXFbstjJD3H05EEHUGpTOjY8ScnOE3bi0uDW76JeJq6k7RQCgFASN3taDg3gzJDaLzJjsz2l0mJhhyprwMcdYrhWE0n9fXg/sSd/bItq4oVcVa2lwKQ6sA06MruxDd3ONKhO0ZbFiyxMNuTtptcHu5Ulp4GuqTrFARtocg/lVkfC+0X9Z/5X7mLiHpUngjiHpQDiHpQHpuuA6j4d9ahP8RuR6Fv9ldWF2TGe85HJq0soSNjJ1nwqGfUezHbxO5fdkqoPsBQgUAoBQFKBlaBEhdvuhlcXGDKoQMDBCAYhR4RSjJ7PhOLg4qm78eZWzvK8mGN114c4QxGOXOPXSkVlsuDK7gtd+hiF9guAY4hs8Z0ziMo6xpQ0eHFyzNa1V/TkXW9suLc4iuwuEli4Palpkz4yaESwYSh1bXy8u7cYSaGlCgFAX7PfZGDIxVhMMpgiQQYPqJoVnhxnHLJWihuEqFk4qSQO4FoyI9cD2UJUEpOSWr/bcXX9pd8c2LYgKsmYUdwoVhhQheVVer7zHQ0FCBQCgFAZNp2h7jZXGLNoJYyYHIUKYeFDDjlgqRjoXFAQ9qJy06VZHw3tF/V/+V+5hyalngjJqWBk1LB6frhOk+F/Wsf/AOjc1PmWv2V04XZMZ7zkJ8TWpU2e47QYvMmAP+a8zpHaMTBUXB7zfA2/H2Nt4Lq9+hvNm3TxDiiMxiYWTp1PQV5kekNpk6T9DqXtBt73SXkjJb3GzMyLacsvnLDSPWO6pW3bW3S39xP4/wBIbs3oiOdgUGCpnlGsz0jrVPxLaN1+hX4h2/8AUvJEnaPo+9tcnsuq6anIRPKfR/OtJbbtcVb+xZ9P9IJW5eiL2+jdwLmbFzGMphiMYmfVFT75tlX+w/HukP1eiIJ2JOn6msvxLaOfoV+Idu/UvJFfIk6fqafiW0c/QfEO3fqXki+zu0OwVVLMdABJJ9QqV0jtLdJ+hK9odve6S8kXbTunhnF0ZTEw0jQ946ipl0htMXTfoH7Qbet8l5IufcxVBcNtwh5McsdeWvj+tS9v2pLM93cPx/pCrzeiLr24mRQ7WnVDEMQwGvLXxo9u2uKt7u4l9P8ASCV5vREbyJOn6mqfiW0c/Qr8Q7d+peSHkSdP1NPxLaOfoPiHbv1LyQ8iTp+pp+JbRz9B8Q7f+peSJKbiYpxBacpBOcNjA5mfCDV/ftry5uHcW/H+kKvN6Ix7NuniGLaMxiYWTp1PQVEekNqk6i/Qhe0G3vdJeSL7O42csq2nJXzgA0g8oI7j4VK27am2l9iV0/0g/wDt6IjnYU6H2mqfiW0c/Qr8Q7f+peSHkSdP1NPxLaOfoPiHb/1LyQ8iTp+pp+JbRz9B8Q7f+peSMljdYdgqIzMeQEk1MekNpk6T9CV7Qbe90l5IbRusIcXRlI7mkH1+qpl0htMXTfoH7Qbet8l5Ivv7lKAF7TqG5EhhPh6/Cpe3bVHf9g+n+kF/2XkhtW5jbjiW2SeWWQmOf/5SW37VHtfYP2g6QW+S8kYPIk6fqap+JbRz9CPiHb/1LyRo982wtyBIGI+Jr2tgxp4uFmnvs5Mba8XapdZiu3uIM+JruMhPiaAT4mgPUdcJ0Hwf62Y/iVz/ACWv2V04XZMZ7zj9P7NaFTc/RqJuR0X4mvG6Y7MO9mWLuOw3NsFy9xFXLhgA3MFLEgHsqFHNieXdpJ5V5GDhynaW7iUhFyJ2227t23dRbTq4uWPuoJuC0lpkQnvMaSerVtPNOLSWtrTjVaGjtpquRa20IN4ZkjEXNW5rnjGZPQPrNRmitot8/wBv8lbXWFuz7sdEvtdW9bbh3JuSgtPpKoSR2yzDuPSiwpKMs1rR68GFFpOzNt22W7N8XAjm6tu1BLqLcnZ1AJULkRB5TrVsTEjCdpO6XHTcTKSTvic5GlcSMStATd0bNcu3MLRgsrAnXRCIaY1IjuGpmK1wYylKo/xFoJt0iTvbZ3GFsWripaRsc1IZlDFnuEdwk8u4RV8aMtIpOkuPqy0091bjOuzuLN/iAjK2hG0ZFkZQyFLQnQ8hy1GPSavllklm5LX7ItTyu/Mv3xYyW9cu2RaYFOG6s5DzAxBJhxhrKgRHjU4ytSco09PETVptqjn64zEUAoDfixnbXiWQEXZyVvhnMFcmUTOMlzBSJ7VdlZorMtMu/wDn2NqtarhvMO6tnYW74a01wsto8ESGZS2QuDHtEDTl6YqmFFqMk1e7Tn9SIKk9Cftlk3WvJhcb7y0/3OLOrGyBw3E8l83PuIM862mszlHXenp3fzUu9bRpd+3FbaLzLEF2gjUHXUg9+s61y47TxJNczGbuTog1kVFAT9z7HcvOyWyRKHMgE/d6Zdkat3aDmYrXBhKcqj49xeEW3SMu9rL5AcJ0S1bRRxAQwTMw79JYty0HLuq2KpZt1UktfuTNO9242NpXtKTcSLg2iy+bt2b7ZNyZtAADOQ0117q3WaK+Za5l4l1aWvPzI+9bK27DLjcVmv5gXgA8BGDEAcxJUZfzflVMVKOHWur4lZqo+Joq5DI5r6QxxdfRHxNfR9FfkeLN8Psmt0/s16RoNP7NANP7NAeqK4zoPgn1tsP4lcn0LX7K6MPsmU95x2Y6Vcqbv6LkZXI6L8TXj9L9mHezHF3I35FeIYlQKagVAEVIFAUNAVoARQFAKagrQCgFAKAVAFSBTUCKAVAFSBQAigKAUBWgFAKgHMfSNhxtfRHxNfR9FfkeLOjC7Jq8x0r0TQZjpQDMdKA9WVyG58C+t143nc0/ktfsrfD7JlLecZxfCrkG9+irS1zTuX4mvI6X7MfExxuB0uz7OXZUUSzGB8z0HfPhXixTk6Rilbol/wAKIa4Ge2gtPw2dssc5IAWFJPmseXIaxWnVO2m6rQtk1ZgbYXF3hYzcywxEedMaHp41TJLNk4kZXdGe7uwAMVu2nKCWVC0wDBKkqAwHgTV3hUnUk6JyfUy/wM5BBctG4VDC3LhjkgcAEpjMHrVuod1mV8ier4WaogVhZmVigM2ybKbjYjEaFiW0UKokk/kO6rRi5OiUrLtr2Ph4mVZXBKskwYJBHaAIII7xScHGndpkyjRlu7tIQtlbJVVdkBJZVcgAnTE6sugJImrPCaV33kuDqym2bu4Q7Vy2WGM21zLjIA6ysaT1pPDyb2r5ESjXEhxWdlRFAX2rRYhVWSTAAEknoBRJt0gtSZc3Qy3GRmRcEW4zEyoVgpGqgkntAaA/81q8GSllb+pfI06ZH2zZDbIBxIKhlZZIZW5ESAfyI7qpOLi6KtUSb+53WdUZlZUdVJlGbkGJAHMESCQDV5YMlx/1ZZwaMW17vwXIMjrkUJQkgOBOJyUd3eJFRPDcVd3w05kONakSKzKiKAz7JsnEJAKqApZmbRQo7zAJPMCACdatCLk95KVldr2M2yolWDKHVlmCpJEiQCNQRBA5UnFxdcw40SLm525KUc5raIQklXecVJIAPI6gkaVd4MuDvWtC2RmLa934DIMjrlgWtkkB4mDKjmJgiQYNRPDcVd3w0IcaIkVmVOW+krxe5fyL8TX0PRf5Hizowuyari+Feiaji+FAOL4UB6wrlNjz/wDW+T/E7seha/ZW8NxnLecXk1WKm/8AokTlcnovxNeR0t2Y97Mcbgdlu3a0thw6MS4C5I4QhZ7Q1VtDpPgI7zXlYU4xu0ZxklvJ+337V47QiOEDX+KrXCcWHbVoKrp5wIBHKRJNa4koTzRTrW9S8nGVpczCd5oNs4wBKBvUxTHCQOsa1TrV12fh/qiudZ8xW1bs27dwM9i4Cj8MqtzjZlYQ6gBADqZ/WpShGLtp8uf+iflSe5l28N8EPNoW9LdtRcCDiA8JVaGPIjUTU4mP81xS3LWtdwlPXQ0hrlMitSCTu2zbe4BdcImpJ17v5RoYJ6xpV8OMZSqTpFopN6knefaYfeWsVQ4LbNwqoBkJLICXJJMnmZkir4ur3qq0r+byZa8TMj20s3V4qulxFKoFxu8WVPa081e1zYg6RqasnGMGrtPzstaUWrMu8ttyt3Q98XsyhtCCGUgyzEQBb7MiBzJ/OrYmJcXcruq/nASlo9bNFXIZCgFAbkCzdug3LihFs2RBLKGdbSLhkFJUSDJju0rqeSc7b0pf/DX5XLV8CNt7k3C5uWmxCFRbzwgEAW0BURiOvd3k1nN/Nba0rd9kVlvuyZtd619+eIGXaLiEBQS6pxC7FwQAGGgidda0k4fNr2mvvbLNrXXeYdvuKLC2+IlwrclOGCALeJBz7IlicOcnQ61XEaWHltPXSuX1Ik1lqzU1zmYoCZuuxbd/vXCKATrIyI5JIBxnrGgmtMKMZS+Z0i0Em9TJvLtMSblohVUKtrPELlAtpko1Gp16zJJq2Jq7bXh9kTLV7yau0JathReVgLtt7RRTmsMSz3BAkwQMSTry0rXMoRrNeqa+neXtJb+4x702pOEba8KWu8T7kXMYVWEkvqCS3mjQAeNVxZrJlVb70Im1VGmrmMjk/pQTxtPQX4mvoei/yPFnThdk1GTV6JoMmqQMmqAetK5jY8+/XCT/ABS7HoWv2VtDcZy3nFS3jViKOg+iE5XZ6L8TXk9LdmPiYY3A6avFMBQClAUAoChoCtAKAUoCgFAKAUAoBQCgFAKAUAoBQCgFAKAUByP0pnj6egvxavoOjPyfFnTg9k08t416JqJbxqBQlvGgo9Wb2B4F6BJ4bwBMk4GAI19lc91vNoycWmjzl9P1bylMgUbybZ5UkyDwhIOWvtraLTVorizlOblLezm8fH9asUOj+ho7V31L8WryOluzHxMMfcjsNg2biNBOKKMnb0VB/UkwAO8kV5OHDM/pxMYq2Tr+w2rZvs4dkt3jZVVYKx1c5MxU8gvTUmtZYcIuTe5OizilfeUs7sXysWCSVLhZEAlSJB8DBFVWEuu6v6/sFD58otbkuC3da4jKVCYTABZrirB/ImpWzyytyXKvMLDdOym02dnR3tHiZJkvFkEG4sg/dY+bkI5z30ksJNx104/Xu5BqKdGqNc5mVoDNsoTL7wnEAns8yQNFBgxJgT3VaGW/m3EquJn3lsyoLTKGXiJng5DMvaIBkASGAkaVfEgkk1xW4mSSoztsVs2HuILn3YT7xiMWdiAyBIlYkwZPm+NWeHHq3JXpx5+BbKstoy733WtpTijHEqrXOLbdciNZtquSSZAk91WxsJQWiffa+wnBJaGmrmMxQF9pQWALBQTqxkgDrA1NSlb1CNhtezWLdwgl2ThW3UaKzM6I0EwQg7RPfyjxrecMOE64UvE0kopmHeexhLiqsjJUbBiCyM4nBiANRp3DmKpiQSkkuNeF8Cso06RK2rd9ocUKXBsOqOxIYMpYozKoAxIbkJMg1eWHDWv+rV/XgWcY6/Qxbx2JFtJcRXUOzKochskABFwEAY8+XsqMTDSipJVr/GRKKStGtrAoKAzbJw5Ju5YhSQF0LN3LlBxHjB5VeGW/mJVcSRvHYwr21QEcREbByCys5ICkgDug8howq2Jh1JJcUvCy0o01Rsdp3IoYIA6/epa4jMjKcjBZkGto94B5itpbOk61WqV/zd9C7w1uIW3bEotm4i3EC3eERcIJJxJBkKIOhka8xrWeJhpRzJNa1qUlFVaNbWBQ476WD7//ALF+LV9B0Z+T4s6cHsmlx8f1r0TUY+P60JGPj+tAetduIFu4SYARpJ5RiedcWPFyw5RW9pm+F213o84/WeynbpDAg2LEEGQRw+YIpsGHLC2aEJrVLUbUv+aV8zk4HUe2uwwOl+hMZXfUnxavJ6V7MfEwx9yO12Pb3tAhcYYgkMiODjMecDHM+2vJhiShuMYyaJe0b2W613ioSly4LgCFUZSMgBOMNIYgmJMA1pLGU28y0bvQs5pt2Yre9D5SNoKzD5YgxoNAoPgIH5VVYv8Ay9YyM/zZiPse1cNLiga3FUAgxGNxXnx5VWE8sWuZClSZMu7xtMzXTZJutJMsDZzYavgVnmSYJia0eLBtyy6+neWzLfWpqjXOZlakErdt9LdwNcTMCezIHa7iZBBjnBFXwpRjK5Ky0Wk7Zftm023dmi6SwMl7is2Z5NIQaDp+oqZyjJ3r58Q2m7Mg2+2qvhbKvcQW27U2wOzkVWJk495MSat1kUnS1ar6E5lWiKXtut4XFtWyhu45S2SgK2WNsQCASBzJ5RUPEjTUVV/zQOSp0t5r6xKCgFAbXZ96ILouNbJItoiwygqyIqcQSpBPZkSNJ8K6VjRz5muCS/yaKau2iHtF62WZlFyTBBdwzZ5SWY4jKR+usmspSi22r8yraJm0b1U5lbfauur3AzZIcWyKqAAQpYyZJ7hWksVO6W+myzmuRg2rbE4Zt2kZVZxcOTB9QpUKsKIADHXmdKpKccuWK42Q5KqRBrIoKAmbr2pLT5uheAcQCBDdz6qQY6Ec4rXCnGErastBpO2No2hCxdRcyMMGe4rnPKSzEIMpHd17zypKcW7V+PMNq7JG0b0RuIVtmbzq9wM8qcWLFUAAIBJOpJI5VaWLF3S3u34cizmuW8t3jvPiJgOJGWZN24braAhVBgQoBb1zTExcypXz1dkSnao1tYFDivpgB5R/2L8Wr6Doz8nxZ1YPZNJA6j216BqIHUe2gEDqPbQHrTff+Hv/AOlc/YaxW86tm/Oh3r7nmj6cuOPa/wDi7L/tCtXvZfpH+rxP7n9znsx4eyhxnTfQdpa9HRPDvavK6V7MfE58fcjra8Y5xUAVIFAKgFDUgrQDWgFQBUgUA1oBQDWgFAKAUAoBQCgFAKAUAoBrQHEfTJh5QJ/DX4tXvdG/k+LOrB7Jo8x4eyvQNhmPD2UAzHh7KA9cb7/w9/8A0rn7DWS3nTs350O9fc8zfTq5G0WtP/S7L3f+0K1e9mnSP9Xif3P7nO8Xw/SoOI6j6CPLXv8AKnxavK6U7MfE58fcj6DuTYDcLPgXW3BwGpZieyp/p0JJ6COZFebgYeZ3V0ZQjepsdoKWLu1ZgoTdhPuUugIWdjCv2RIx8Y5VtLLhznemuml/6NHUW7+xH2LZsdvRHxb7wSQoCkESDhEDQjSqQjWOoy5/sVS/5KZTY9ktcG/jdDnG2J4bKVBvICwLeFIQhllUr3cK4hRVPUrtm0sL1ywtpWRWuW1tBFmFkB8gMs9Mpn9KTm1NwS01VfvzviG6bikaM8q5TIrQEjd7kOMUDsZCqRl2iIBx5Eg6wdNKvhtqWitlo79xJ3y4lBKm4qxdZAoUvkSB2RBKiASOceFXxmrS48f59CZvzJCtxLF5cUDoilbYt4soVkyu8QiWJBMgnXKe4Vp2oSXFLdW762WWsWZd6stxLvBYY2sJQ2Lds4yEkXPPJyiQ0c6nFalF5Hoq0qv9kypp1w+hoa5DEUBfaIBBYZCdQDjI6TGlSqvUI223Xgl7JURQbVj+TNbedu2S4UzJEkazz6104ksuJaVaLw+prJ1Ly8CPv22BcBWIe3bYMoxDErBfD+SWDdnurPHSzKuKX/0riLU2G8GW4HNkhktNbm0bCWyVyCiHHbbXQgwe1W2I1K8u5VpVf7Lyp7uH0Iu8GFzZ1udgsLhDYoLeAZJW3AAyHZbXuiO+qYjzYebjfKq+hWWsbNRXMZigJW7GbOEQO7AqgIDQx/mAOhIE89Bz7q0w7zaK2Wjv0JG8sHuooKkwiXHQAIbmRyZY0MAgSOeJPfV8SpTS7k+/iTKm0bTbEtZuDgbdm+iuotYFLeZUhHBm4DENIknUVvNRtrgmuG5fTn9TR1fcyJvS3NkuzWmYXgqmyEjhsjHE4AD+UQDqNZ51niq4W2rvhyKzWl/U0lcpkcL9NHjaBp/5a/Fq9/o38nxZ1YPZNFxfD9K7zYcXw/SgHF8P0oD13vv/AA9//SufsNZredOzfnQ719zzJ9PGbyi1H/S7L/tVpLezTpH+rxP7n9znM2/uKg4zqfoExL3p9FPi1eV0p2Y+Jz7RuR2NeOcxLTeVwFzIPEbNgyI6l5JyxZSAZJ1A760WLJX9e4tnZjTbLgucXI8TLLIwTl1g6VGeWbNepGZ3ZZbvMqsoMBwAwgagMGA15agcqhSaTS4hOiU297xBBYargWwTiFYjE3MciI051fr51V/58yc8iAayKlaAz7Htb2mytkBoIkqraEQRDAjlV4TlB3EmMnF2i67tzsZOHmldLdpRDc9FUCfHmO6peJJ7/siXNsuubyuspUsIICk4oHKrGKs4GTAQNCe4UeLNqv55jO6obTvK7cBDMCCQWIVFZiORdgAXI8ZpLFlJUw5tkSsyooBQElN4XA2WQJwFsyqspRQAFZSIIhV5junnWnWyu/pXgWzu7KXttdyxYg5BV81RCqRiFgdgCB5sVDxJPeHJsyXt6XW5trkGJVURmZfNZmUAsR1NWljTe9hzbLdr3hcuCGIiS0KqICx0LNiBLeJqJYkpaMOTZFrMqKAz7Htj2iTbIBKlTKo4KnmIYEd1XhiSg7iTGTjuK3ttd5nHUAHG3bTQGRGKiDPeNTy5UeJJ7/siXJsyXt6XWiW1yV5VVViy+azMoBYjqZqXizfEObZZte3PcgMRAJaFVEGR5sQoALGOZqJYkpbw5N7yNVCpwf02ZhtOnLhr8Wr3ujvyfFnXgdk0Obf3Fd5sM2/uKAZt/cUB6+33/h7/APpXP2GqLedGzfnQ719zzB9P58otR/0my/7VXlvZr0j/AFWJ/c/uc32qg4iZu3ed6wWNsgZQDIDcpjn66xxsCGLSnwKygpbyf9qtr9JfcWsPcMDl6lepgPtVtfpL7i09wwOXqOpgPtVtfpL7i09wwOXqOpgPtVtfpL7i09wwOXqOpgPtVtfpL7i09wwOXqOpgU+1W1+kvuLT3DA5eo6mBX7VbX6S+4tPcMDl6jqYD7VbX6S+4tPcMDl6jqYD7VbX6S+4tPcMDl6jqYD7VbX6S+4tPcMDl6jqYD7VbX6S+4tPcMDl6jqYD7VbX6S+4tPcMDl6jqYD7VbX6S+4tPcMDl6jqYD7VbX6S+4tPcMDl6jqYD7VbX6S+4tPcMDl6jqYD7VbX6S+4tPcMDl6jqYD7VbX6S+4tPcMDl6jqYD7VbX6S+4tPcMDl6jqYD7VbX6S+4tPcMDl6jqYD7VbX6S+4tPcMDl6jqYD7VbX6S+4tPcMDl6jqYD7VbX6S+4tPcMDl6jqYD7VbX6S+4tPcMDl6jqYD7VbX6S+4tPcMDl6jqYD7VbX6S+4tPcMDl6jqYGt3ht928+dwgtAXQACBPcPXXThYUcKOWO4vGKiqRG7VaEjtUA7VAew99/4e/8A6Vz9hqq3nRs350O9fc8u/WCv/ibWv/pNl/2qvLtM16R/qsT+5/c5kp41U4y0p/V+pqAVZP6h7akDD+oe2gKYf1D20Ax/qHtoBj/UPbQDD+oe2gK4f1D20BXEekPbQDEekPbQDAekPbQDDxHtoBh4j20Aw8R7aAYeI9tAMPEe2gGHiPbQDDxHtoBh4j20Aw8R7aAYeI9tAMPEe2gK4eI9tAUw8R7aAYeI9tAMPEe2gGHiPbQDDxHtoBh4j20Aw8R7aA9lb2tlrF1VElrbgDqSpAFQt5tgSUcWLe619zy99Z2zm3tiJcGLps2zKVPMEWtRpUydtmm2zjPaJyi7TbaOShevxqDlEL1+NAIXr8aEiF6/GhAheo/WhIhevxoQIXqP1oBC9fjQCF6j9aAQvX40JEL1H60IEL1+NAIXr8aAQvX40BK2RNnhuKzhtMcOXjMg/wDFATTs+wRpfugz3rPZnwTnHw8aaDUva3u8iBcuAm4e1i3Zty8aQQdMPGSeXKp0GpiupsJJh7oAEAx50YiSI0J7Z593dUaDUsa3sckB7kSIY8wIaezjqJCj/u7oMtAZbtnYZhb1zSNcSZBY8+zoQI5aH4zoNSPt1vZQv3Ny4zZ/ziBhHPQDUn9KgFi29m4YJuPxYJIjsTmABIBOqSZ6x6qaAkpZ2Hvu3Rp0nWDpOHq1juPXRoNTKLe75X7x+cHstiQJ7Z0mToYED/mdBqYbFvYmtqXuOlyIZVDMpOvakrp3GB3SOetRoNTLsqbBrm76FtTmZGoWAoECIaDryE8wZ0Gpju7NsWDlb1wsAcAQNWCiMhEgE9/T1VGg1NVC9fjQGXZeFmnE1TJcwJBwyGUR4TQGbb+B2OEf5BnOXn9/Pv8AVpyjvoCJC9fjQHrvyh/Sb2moJPjv1k7Oj7fcLqrHG3qwDHzB3mgOX8gtfhJ7i/KgHkFr8JPcX5UA8gtfhJ7i/KgHkFr8JPcX5UA8gtfhJ7i/KgHkFr8JPcX5UA8gtfhJ7i/KgHkFr8JPcX5UA8gtfhJ7i/KgHkFr8JPcX5UA8gtfhJ7i/KgHkFr8JPcX5UA8gtfhJ7i/KgHkFr8JPcX5UA8gtfhJ7i/KgHkFr8JPcX5UA8gtfhJ7i/KgHkFr8JPcX5UA8gtfhJ7i/KgHkFr8JPcX5UA8gtfhJ7i/KgK+QWvwk9xflQFPILX4Se4vyoB5Ba/CT3F+VAPILX4Se4vyoB5Ba/CT3F+VAPILX4Se4vyoB5Ba/CT3F+VAPILX4Se4vyoB5Ba/CT3F+VAPILX4Se4vyoD/2Q=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1C141-2B60-4C8E-9CD9-9D0285C5E555}"/>
              </a:ext>
            </a:extLst>
          </p:cNvPr>
          <p:cNvSpPr txBox="1"/>
          <p:nvPr/>
        </p:nvSpPr>
        <p:spPr>
          <a:xfrm>
            <a:off x="190500" y="320457"/>
            <a:ext cx="4572000" cy="31085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Helvetica" panose="020B0604020202020204" pitchFamily="34" charset="0"/>
                <a:cs typeface="Angsana New" panose="02020603050405020304" pitchFamily="18" charset="-34"/>
              </a:rPr>
              <a:t>ประเภทของตู้สินค้า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Helvetica" panose="020B0604020202020204" pitchFamily="34" charset="0"/>
                <a:cs typeface="Angsana New" panose="02020603050405020304" pitchFamily="18" charset="-34"/>
              </a:rPr>
              <a:t>Container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1) Dry Cargoes </a:t>
            </a: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Helvetica" panose="020B0604020202020204" pitchFamily="34" charset="0"/>
                <a:cs typeface="Angsana New" panose="02020603050405020304" pitchFamily="18" charset="-34"/>
              </a:rPr>
              <a:t>เป็นตู้ที่ใส่สินค้าทั่วไปที่มีการบรรจุหีบห่อหรือภาชนะต้องเป็นสินค้าที่ไม่ต้องการรักษาอุณหภูมิ โดยสินค้าที่เข้าตู้แล้วจะต้องมีการจัดทำที่กั้นไม่ให้มีสินค้าเลื่อนหรือขยับ หากใช้เป็นเชือกไนลอนรัดหน้าตู้ ก็จะเรียกว่า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Helvetica" panose="020B0604020202020204" pitchFamily="34" charset="0"/>
                <a:cs typeface="Angsana New" panose="02020603050405020304" pitchFamily="18" charset="-34"/>
              </a:rPr>
              <a:t>Lashing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06DEE-849D-45D5-8A86-075BD8061FEA}"/>
              </a:ext>
            </a:extLst>
          </p:cNvPr>
          <p:cNvSpPr txBox="1"/>
          <p:nvPr/>
        </p:nvSpPr>
        <p:spPr>
          <a:xfrm>
            <a:off x="3275856" y="3318570"/>
            <a:ext cx="5853978" cy="26776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</a:rPr>
              <a:t>2) Refrigerator Cargoes </a:t>
            </a: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Angsana New" panose="02020603050405020304" pitchFamily="18" charset="-34"/>
              </a:rPr>
              <a:t>เป็นตู้สินค้าประเภทที่มีเครื่องปรับอากาศ มีการปรับอุณหภูมิในตู้ ซึ่งทำตามมาตรฐานต้องสามารถปรับอุณหภูมิได้อย่างน้อย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Angsana New" panose="02020603050405020304" pitchFamily="18" charset="-34"/>
              </a:rPr>
              <a:t>–18</a:t>
            </a: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inherit"/>
                <a:cs typeface="Angsana New" panose="02020603050405020304" pitchFamily="18" charset="-34"/>
              </a:rPr>
              <a:t> องศาเซลเซียสโดยเครื่องทำความเย็นนี้อาจติดอยู่กับตู้หรือมีปลั๊กใช้กระแสไฟฟ้าเสียบจากนอกตู้ ซึ่งจะต้องมีที่วัดอุณหภูมิแสดงให้เห็นสถานะของอุณหภูม</a:t>
            </a:r>
            <a:r>
              <a:rPr kumimoji="0" lang="th-TH" altLang="en-US" sz="2800" b="0" i="0" u="none" strike="noStrike" cap="none" normalizeH="0" baseline="0" dirty="0">
                <a:ln>
                  <a:noFill/>
                </a:ln>
                <a:solidFill>
                  <a:srgbClr val="1C1E21"/>
                </a:solidFill>
                <a:effectLst/>
                <a:latin typeface="Helvetica" panose="020B0604020202020204" pitchFamily="34" charset="0"/>
                <a:cs typeface="Angsana New" panose="02020603050405020304" pitchFamily="18" charset="-34"/>
              </a:rPr>
              <a:t>ิของตู้สินค้า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9E9D71-7887-4A3A-9C51-E7235978D695}"/>
              </a:ext>
            </a:extLst>
          </p:cNvPr>
          <p:cNvSpPr txBox="1">
            <a:spLocks/>
          </p:cNvSpPr>
          <p:nvPr/>
        </p:nvSpPr>
        <p:spPr>
          <a:xfrm>
            <a:off x="4879271" y="551605"/>
            <a:ext cx="3929126" cy="2471690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General Purpose Container (GP) </a:t>
            </a:r>
            <a:r>
              <a:rPr lang="th-TH" b="1" dirty="0">
                <a:solidFill>
                  <a:srgbClr val="FF0000"/>
                </a:solidFill>
              </a:rPr>
              <a:t>หรือ </a:t>
            </a:r>
            <a:r>
              <a:rPr lang="en-US" b="1" dirty="0">
                <a:solidFill>
                  <a:srgbClr val="FF0000"/>
                </a:solidFill>
              </a:rPr>
              <a:t>Dry Container (DR) </a:t>
            </a:r>
            <a:r>
              <a:rPr lang="th-TH" b="1" dirty="0">
                <a:solidFill>
                  <a:srgbClr val="FF0000"/>
                </a:solidFill>
              </a:rPr>
              <a:t>คือตู้ที่ใช้ในการบรรจุสินค้าทั่วไป</a:t>
            </a:r>
          </a:p>
          <a:p>
            <a:r>
              <a:rPr lang="th-TH" b="1" dirty="0">
                <a:solidFill>
                  <a:srgbClr val="FF0000"/>
                </a:solidFill>
              </a:rPr>
              <a:t>ศัพท์ที่นิยมใช้เรียกกันในท่าเรือ  หรือผู้ทำการขนส่งมักเรียกว่า ตู้แห้ง  หรือ ตู้ </a:t>
            </a:r>
            <a:r>
              <a:rPr lang="en-US" b="1" dirty="0">
                <a:solidFill>
                  <a:srgbClr val="FF0000"/>
                </a:solidFill>
              </a:rPr>
              <a:t>Dry</a:t>
            </a:r>
          </a:p>
          <a:p>
            <a:r>
              <a:rPr lang="th-TH" b="1" dirty="0">
                <a:solidFill>
                  <a:srgbClr val="FF0000"/>
                </a:solidFill>
              </a:rPr>
              <a:t>สินค้าทั่วไปที่สามารถใช้บรรจุภัณฑ์กับตู้ </a:t>
            </a:r>
            <a:r>
              <a:rPr lang="en-US" b="1" dirty="0">
                <a:solidFill>
                  <a:srgbClr val="FF0000"/>
                </a:solidFill>
              </a:rPr>
              <a:t>GP </a:t>
            </a:r>
            <a:r>
              <a:rPr lang="th-TH" b="1" dirty="0">
                <a:solidFill>
                  <a:srgbClr val="FF0000"/>
                </a:solidFill>
              </a:rPr>
              <a:t>ได้ เช่น โทรทัศน์  ตู้เย็น  เสื้อผ้า  ไม้  เหล็ก  ยางพารา  สินค้ากิ๊ฟช๊อบ  รถยนต์  ของใช้ทั่วไป ฯลฯ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6E13AB-142C-40A8-B7DC-9E9AC8D557B4}"/>
              </a:ext>
            </a:extLst>
          </p:cNvPr>
          <p:cNvSpPr txBox="1"/>
          <p:nvPr/>
        </p:nvSpPr>
        <p:spPr>
          <a:xfrm>
            <a:off x="323528" y="236516"/>
            <a:ext cx="4572000" cy="224676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3) Open Top </a:t>
            </a:r>
            <a:r>
              <a:rPr lang="th-TH" dirty="0"/>
              <a:t>เป็นตู้ซึ่งส่วนใหญ่จะต้องเป็น 40 ฟุต โดยออกแบบมาไม่ให้มีหลังคา สำหรับใช้ในการวางสินค้าขนาดใหญ่ เช่น เครื่องจักร ซึ่งไม่สามารถขนย้ายผ่านประตู้ได้</a:t>
            </a:r>
          </a:p>
          <a:p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BE6FF-F7B6-439B-A5FB-E8905E4AF301}"/>
              </a:ext>
            </a:extLst>
          </p:cNvPr>
          <p:cNvSpPr txBox="1"/>
          <p:nvPr/>
        </p:nvSpPr>
        <p:spPr>
          <a:xfrm>
            <a:off x="5220072" y="179923"/>
            <a:ext cx="350681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4) </a:t>
            </a:r>
            <a:r>
              <a:rPr lang="en-US" dirty="0"/>
              <a:t>Flat-rack </a:t>
            </a:r>
            <a:r>
              <a:rPr lang="th-TH" dirty="0"/>
              <a:t>เป็นพื้นราบมีขนาดกว้างและยาว ตาม </a:t>
            </a:r>
            <a:r>
              <a:rPr lang="en-US" dirty="0"/>
              <a:t>Size </a:t>
            </a:r>
            <a:r>
              <a:rPr lang="th-TH" dirty="0"/>
              <a:t>ของ </a:t>
            </a:r>
            <a:r>
              <a:rPr lang="en-US" dirty="0"/>
              <a:t>Container </a:t>
            </a:r>
            <a:r>
              <a:rPr lang="th-TH" dirty="0"/>
              <a:t>มาตรฐาน เป็นตู้คล้าย </a:t>
            </a:r>
            <a:r>
              <a:rPr lang="en-US" dirty="0"/>
              <a:t>Container </a:t>
            </a:r>
            <a:r>
              <a:rPr lang="th-TH" dirty="0"/>
              <a:t>ที่มีแต่พื้น </a:t>
            </a:r>
            <a:r>
              <a:rPr lang="en-US" dirty="0"/>
              <a:t>Platform </a:t>
            </a:r>
            <a:r>
              <a:rPr lang="th-TH" dirty="0"/>
              <a:t>สำหรับใส่สินค้าลักษณะพิเศษ เช่น เครื่องจักรประติมากรรม,รถแทรกเตอร์ เพื่อให้สามารถจัดเรียงกองในรูปแบบที่เป็น </a:t>
            </a:r>
            <a:r>
              <a:rPr lang="en-US" dirty="0"/>
              <a:t>Slot </a:t>
            </a:r>
            <a:r>
              <a:rPr lang="th-TH" dirty="0"/>
              <a:t>ซึ่งเป็นลักษณะเรือที่เป็น </a:t>
            </a:r>
            <a:r>
              <a:rPr lang="en-US" dirty="0"/>
              <a:t>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7826F-0824-453A-B008-6971B1630C33}"/>
              </a:ext>
            </a:extLst>
          </p:cNvPr>
          <p:cNvSpPr txBox="1"/>
          <p:nvPr/>
        </p:nvSpPr>
        <p:spPr>
          <a:xfrm>
            <a:off x="323528" y="4221088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th-TH" b="1" i="0" dirty="0">
                <a:solidFill>
                  <a:srgbClr val="993300"/>
                </a:solidFill>
                <a:effectLst/>
                <a:latin typeface="Chakra Petch"/>
              </a:rPr>
              <a:t>6. ตู้คอนเทนเนอร์ </a:t>
            </a:r>
            <a:r>
              <a:rPr lang="en-US" b="1" i="0" dirty="0">
                <a:solidFill>
                  <a:srgbClr val="993300"/>
                </a:solidFill>
                <a:effectLst/>
                <a:latin typeface="Chakra Petch"/>
              </a:rPr>
              <a:t>Ventilated</a:t>
            </a:r>
            <a:endParaRPr lang="en-US" b="0" i="0" dirty="0">
              <a:solidFill>
                <a:srgbClr val="554242"/>
              </a:solidFill>
              <a:effectLst/>
              <a:latin typeface="Chakra Petch"/>
            </a:endParaRPr>
          </a:p>
          <a:p>
            <a:pPr algn="l" fontAlgn="base"/>
            <a:r>
              <a:rPr lang="en-US" b="0" i="0" dirty="0">
                <a:solidFill>
                  <a:srgbClr val="554242"/>
                </a:solidFill>
                <a:effectLst/>
                <a:latin typeface="Chakra Petch"/>
              </a:rPr>
              <a:t>      </a:t>
            </a:r>
            <a:r>
              <a:rPr lang="th-TH" b="0" i="0" dirty="0">
                <a:solidFill>
                  <a:srgbClr val="554242"/>
                </a:solidFill>
                <a:effectLst/>
                <a:latin typeface="Chakra Petch"/>
              </a:rPr>
              <a:t>ใช้สำหรับขนส่งสินค้าทางการเกษตรโดยเฉพาะและมีช่องสำหรับระบายอากาศ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517D2-D57E-4956-9E24-8DCB8067267A}"/>
              </a:ext>
            </a:extLst>
          </p:cNvPr>
          <p:cNvSpPr txBox="1"/>
          <p:nvPr/>
        </p:nvSpPr>
        <p:spPr>
          <a:xfrm>
            <a:off x="323528" y="28288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th-TH" sz="1800" b="1" i="0" dirty="0">
                <a:solidFill>
                  <a:srgbClr val="993300"/>
                </a:solidFill>
                <a:effectLst/>
                <a:latin typeface="Chakra Petch"/>
              </a:rPr>
              <a:t>5. ตู้คอนเทนเนอร์ </a:t>
            </a:r>
            <a:r>
              <a:rPr lang="en-US" sz="1800" b="1" i="0" dirty="0">
                <a:solidFill>
                  <a:srgbClr val="993300"/>
                </a:solidFill>
                <a:effectLst/>
                <a:latin typeface="Chakra Petch"/>
              </a:rPr>
              <a:t>Garment Container</a:t>
            </a:r>
            <a:endParaRPr lang="en-US" sz="1800" b="0" i="0" dirty="0">
              <a:solidFill>
                <a:srgbClr val="554242"/>
              </a:solidFill>
              <a:effectLst/>
              <a:latin typeface="Chakra Petch"/>
            </a:endParaRPr>
          </a:p>
          <a:p>
            <a:pPr algn="l" fontAlgn="base"/>
            <a:r>
              <a:rPr lang="en-US" sz="1800" b="0" i="0" dirty="0">
                <a:solidFill>
                  <a:srgbClr val="554242"/>
                </a:solidFill>
                <a:effectLst/>
                <a:latin typeface="Chakra Petch"/>
              </a:rPr>
              <a:t>       </a:t>
            </a:r>
            <a:r>
              <a:rPr lang="th-TH" sz="1800" b="0" i="0" dirty="0">
                <a:solidFill>
                  <a:srgbClr val="554242"/>
                </a:solidFill>
                <a:effectLst/>
                <a:latin typeface="Chakra Petch"/>
              </a:rPr>
              <a:t>ใช้สำหรับบรรจุสินค้าที่เป็นเสื้อผ้าโดยเฉพาะ โดยจะมีราวแขวนเสื้อและถูกออกแบบพิเศษเพื่อใช้กับสินค้าจำพวก </a:t>
            </a:r>
            <a:r>
              <a:rPr lang="en-US" sz="1800" b="0" i="0" dirty="0">
                <a:solidFill>
                  <a:srgbClr val="554242"/>
                </a:solidFill>
                <a:effectLst/>
                <a:latin typeface="Chakra Petch"/>
              </a:rPr>
              <a:t>Fashion </a:t>
            </a:r>
            <a:r>
              <a:rPr lang="th-TH" sz="1800" b="0" i="0" dirty="0">
                <a:solidFill>
                  <a:srgbClr val="554242"/>
                </a:solidFill>
                <a:effectLst/>
                <a:latin typeface="Chakra Petch"/>
              </a:rPr>
              <a:t>สามารถขนส่งได้โดยไม่ต้องพับหรือไม่เสียรูปทรง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766B5-35F3-4C7C-A3FD-09F2268EF6F0}"/>
              </a:ext>
            </a:extLst>
          </p:cNvPr>
          <p:cNvSpPr txBox="1"/>
          <p:nvPr/>
        </p:nvSpPr>
        <p:spPr>
          <a:xfrm>
            <a:off x="4546258" y="476789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th-TH" sz="1800" b="1" i="0" dirty="0">
                <a:solidFill>
                  <a:srgbClr val="993300"/>
                </a:solidFill>
                <a:effectLst/>
                <a:latin typeface="Chakra Petch"/>
              </a:rPr>
              <a:t>7. ตู้คอนเทนเนอร์ </a:t>
            </a:r>
            <a:r>
              <a:rPr lang="en-US" sz="1800" b="1" i="0" dirty="0">
                <a:solidFill>
                  <a:srgbClr val="993300"/>
                </a:solidFill>
                <a:effectLst/>
                <a:latin typeface="Chakra Petch"/>
              </a:rPr>
              <a:t>Tank / ISO Tank</a:t>
            </a:r>
            <a:endParaRPr lang="en-US" sz="1800" b="0" i="0" dirty="0">
              <a:solidFill>
                <a:srgbClr val="554242"/>
              </a:solidFill>
              <a:effectLst/>
              <a:latin typeface="Chakra Petch"/>
            </a:endParaRPr>
          </a:p>
          <a:p>
            <a:pPr algn="l" fontAlgn="base"/>
            <a:r>
              <a:rPr lang="en-US" sz="1800" b="0" i="0" dirty="0">
                <a:solidFill>
                  <a:srgbClr val="554242"/>
                </a:solidFill>
                <a:effectLst/>
                <a:latin typeface="Chakra Petch"/>
              </a:rPr>
              <a:t>      </a:t>
            </a:r>
            <a:r>
              <a:rPr lang="th-TH" sz="1800" b="0" i="0" dirty="0">
                <a:solidFill>
                  <a:srgbClr val="554242"/>
                </a:solidFill>
                <a:effectLst/>
                <a:latin typeface="Chakra Petch"/>
              </a:rPr>
              <a:t>ตู้คอนเทนเนอร์ที่มีลักษณะคล้ายถัง สำหรับบรรจุของเหลว โดยมีโครงสำหรับครอบตัวถังขนาดเท่าตู้คอนเทนเนอร์มาตรฐาน มีความจุของถังประมาณ 11,000- 26,000 ลิตร ใช้สำหรับบรรจุสินค้าที่เป็นของเหลว รวมทั้งของเหลวที่เป็นอันตราย</a:t>
            </a:r>
          </a:p>
        </p:txBody>
      </p:sp>
    </p:spTree>
    <p:extLst>
      <p:ext uri="{BB962C8B-B14F-4D97-AF65-F5344CB8AC3E}">
        <p14:creationId xmlns:p14="http://schemas.microsoft.com/office/powerpoint/2010/main" val="573763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ED415-0C4E-422D-B6F9-C652BA6A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" y="-29983"/>
            <a:ext cx="911110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366E74-42E7-4D70-AC00-FEA3ED6E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60648"/>
            <a:ext cx="231495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23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A8A6E-1C05-4E68-85D2-F14ADF00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16" y="9661"/>
            <a:ext cx="5452518" cy="613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537A7-52EF-4132-B9D7-4AA5DFFBB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6" y="6500"/>
            <a:ext cx="3638550" cy="521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3A1AA-E026-4FAD-BA7C-1F612C112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4156"/>
            <a:ext cx="9117534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4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th-TH" dirty="0"/>
              <a:t>หมายเลขตู้ </a:t>
            </a:r>
            <a:r>
              <a:rPr lang="en-US" dirty="0"/>
              <a:t>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3888432" cy="5544615"/>
          </a:xfrm>
        </p:spPr>
        <p:txBody>
          <a:bodyPr>
            <a:normAutofit/>
          </a:bodyPr>
          <a:lstStyle/>
          <a:p>
            <a:r>
              <a:rPr lang="th-TH" dirty="0"/>
              <a:t>ตู้สินค้าจะต้องมีหมายเลขตู้สินค้ากำกับที่ผนังตู้ทุกด้าน  ทั้งด้านในและด้านนอก</a:t>
            </a:r>
          </a:p>
          <a:p>
            <a:r>
              <a:rPr lang="en-US" dirty="0"/>
              <a:t>Tare </a:t>
            </a:r>
            <a:r>
              <a:rPr lang="th-TH" dirty="0"/>
              <a:t>คือ ตู้เปล่า</a:t>
            </a:r>
          </a:p>
          <a:p>
            <a:r>
              <a:rPr lang="en-US" dirty="0"/>
              <a:t>Net </a:t>
            </a:r>
            <a:r>
              <a:rPr lang="th-TH" dirty="0"/>
              <a:t>คือ สามารถบรรจุ</a:t>
            </a:r>
          </a:p>
          <a:p>
            <a:r>
              <a:rPr lang="th-TH" dirty="0"/>
              <a:t>สินค้าเข้าตู้ได้ไม่เกินเท่าไร</a:t>
            </a:r>
          </a:p>
          <a:p>
            <a:r>
              <a:rPr lang="en-US" dirty="0"/>
              <a:t>Max Gross </a:t>
            </a:r>
            <a:r>
              <a:rPr lang="th-TH" dirty="0"/>
              <a:t>คือ ตู้สามารถ</a:t>
            </a:r>
          </a:p>
          <a:p>
            <a:r>
              <a:rPr lang="th-TH" dirty="0"/>
              <a:t>รับน้ำหนักสินค้า + น้ำหนัก</a:t>
            </a:r>
          </a:p>
          <a:p>
            <a:r>
              <a:rPr lang="th-TH" dirty="0"/>
              <a:t>ตู้เปล่าแล้วต้องไม่เกิน เท่าไร</a:t>
            </a:r>
          </a:p>
          <a:p>
            <a:endParaRPr lang="th-TH" dirty="0"/>
          </a:p>
        </p:txBody>
      </p:sp>
      <p:pic>
        <p:nvPicPr>
          <p:cNvPr id="3074" name="Picture 2" descr="http://i1.wp.com/shippingandfreightresource.com/wp-content/uploads/2014/11/HQ-sm.png?resize=325%2C3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960762"/>
            <a:ext cx="4932040" cy="58972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-10802"/>
            <a:ext cx="9318927" cy="6868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r>
              <a:rPr lang="th-TH" b="1" dirty="0"/>
              <a:t>การขนส่งสินค้าทางอากาศ  (</a:t>
            </a:r>
            <a:r>
              <a:rPr lang="en-US" b="1" dirty="0"/>
              <a:t>AIR FREIGHT)</a:t>
            </a:r>
            <a:endParaRPr lang="th-T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7CE49F-8911-4831-9578-5F395CF143A0}"/>
              </a:ext>
            </a:extLst>
          </p:cNvPr>
          <p:cNvSpPr txBox="1">
            <a:spLocks/>
          </p:cNvSpPr>
          <p:nvPr/>
        </p:nvSpPr>
        <p:spPr>
          <a:xfrm>
            <a:off x="457200" y="836712"/>
            <a:ext cx="8229600" cy="1143000"/>
          </a:xfrm>
          <a:prstGeom prst="rect">
            <a:avLst/>
          </a:prstGeom>
          <a:ln w="762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/>
              <a:t>ผู้ที่มีบทบาทในการขนส่งสินค้าทางอากาศ </a:t>
            </a:r>
            <a:endParaRPr lang="th-T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381D67-AA48-4D84-9FA7-99E553849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66" y="2196440"/>
            <a:ext cx="8229600" cy="4525963"/>
          </a:xfrm>
          <a:solidFill>
            <a:srgbClr val="0070C0"/>
          </a:solidFill>
          <a:ln w="38100">
            <a:solidFill>
              <a:srgbClr val="FFC000"/>
            </a:solidFill>
          </a:ln>
        </p:spPr>
        <p:txBody>
          <a:bodyPr>
            <a:normAutofit fontScale="92500"/>
          </a:bodyPr>
          <a:lstStyle/>
          <a:p>
            <a:r>
              <a:rPr lang="th-TH" dirty="0"/>
              <a:t>1. ผู้ส่งสินค้าผู้ส่งสินค้าหรือ </a:t>
            </a:r>
            <a:r>
              <a:rPr lang="en-US" dirty="0"/>
              <a:t>Shipper </a:t>
            </a:r>
            <a:r>
              <a:rPr lang="th-TH" dirty="0"/>
              <a:t>หมายถึง ผู้ที่มีชื่อปรากฏอยู่ในเอกสารกำกับสินค้า หรือ </a:t>
            </a:r>
            <a:r>
              <a:rPr lang="en-US" dirty="0"/>
              <a:t>Air Waybill </a:t>
            </a:r>
            <a:r>
              <a:rPr lang="th-TH" dirty="0"/>
              <a:t>ที่จะทำการ หรือร่วมทำการขนส่งสินค้าภายใต้เงื่อนไขใน </a:t>
            </a:r>
            <a:r>
              <a:rPr lang="en-US" dirty="0"/>
              <a:t>Air Waybill </a:t>
            </a:r>
          </a:p>
          <a:p>
            <a:r>
              <a:rPr lang="en-US" dirty="0"/>
              <a:t>2. </a:t>
            </a:r>
            <a:r>
              <a:rPr lang="th-TH" dirty="0"/>
              <a:t>บริษัทการบิน บริษัทการบิน หรือ </a:t>
            </a:r>
            <a:r>
              <a:rPr lang="en-US" dirty="0"/>
              <a:t>Carrier </a:t>
            </a:r>
            <a:r>
              <a:rPr lang="th-TH" dirty="0"/>
              <a:t>หมายถึงบริษัทการบินต่าง ๆ ซึ่งรวมทั้งบริษัทการบินที่ออก เอกสารกำกับสินค้า </a:t>
            </a:r>
            <a:r>
              <a:rPr lang="en-US" dirty="0"/>
              <a:t>Air Waybill </a:t>
            </a:r>
            <a:r>
              <a:rPr lang="th-TH" dirty="0"/>
              <a:t>ที่จะทำการหรือร่วมทำการขนส่งสินค้าภายใต้เงื่อนไขใน </a:t>
            </a:r>
            <a:r>
              <a:rPr lang="en-US" dirty="0"/>
              <a:t>Air Waybill</a:t>
            </a:r>
          </a:p>
          <a:p>
            <a:r>
              <a:rPr lang="en-US" dirty="0"/>
              <a:t>3. </a:t>
            </a:r>
            <a:r>
              <a:rPr lang="th-TH" dirty="0"/>
              <a:t>ผู้รับสินค้า ผู้รับสินค้า หรือ </a:t>
            </a:r>
            <a:r>
              <a:rPr lang="en-US" dirty="0"/>
              <a:t>Consignee </a:t>
            </a:r>
            <a:r>
              <a:rPr lang="th-TH" dirty="0"/>
              <a:t>หมายถึงผู้ที่มีนามระบุอยู่ใน </a:t>
            </a:r>
            <a:r>
              <a:rPr lang="en-US" dirty="0"/>
              <a:t>Air Waybill  </a:t>
            </a:r>
            <a:r>
              <a:rPr lang="th-TH" dirty="0"/>
              <a:t>ซึ่งบริษัทการบินจะต้องส่งมอบสินค้าให้เมื่อถึงเมืองปลายทางตามที่ระบุไว้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2C46-E565-4116-ACB7-E25FEF071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2" y="0"/>
            <a:ext cx="8565228" cy="836712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th-TH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รูปแบบของการขนส่งสินค้าระหว่างประเทศ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DFE2-6AB7-45E5-975C-831A2350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72" y="836712"/>
            <a:ext cx="8579296" cy="602128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th-TH" sz="2400" b="1" i="0" dirty="0">
                <a:solidFill>
                  <a:srgbClr val="00B0F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1. </a:t>
            </a:r>
            <a:r>
              <a:rPr lang="th-TH" sz="2400" b="1" dirty="0">
                <a:solidFill>
                  <a:srgbClr val="00B0F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การขนส่งสินค้าทางทะเล</a:t>
            </a:r>
            <a:r>
              <a:rPr lang="th-TH" sz="2400" b="1" i="0" dirty="0">
                <a:solidFill>
                  <a:srgbClr val="00B0F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โดยเรือ  เหมาะสมกับการขนส่งคราวละมากๆ ระยะทางไกล ต้นทุนต่ำ ไม่เร่งด่วน ต้องการการวางแผนที่ดี เช่นสินค้าวัตถุดิบ ส่วนประกอบ เครื่องจักร  ปัจจุบันนิยมการขนส่งทางเรือระบบคอนเทนเนอร์</a:t>
            </a:r>
            <a:br>
              <a:rPr lang="th-TH" sz="2400" b="1" i="0" dirty="0">
                <a:solidFill>
                  <a:srgbClr val="00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400" b="1" i="0" dirty="0">
                <a:solidFill>
                  <a:schemeClr val="accent3">
                    <a:lumMod val="50000"/>
                  </a:schemeClr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2. </a:t>
            </a:r>
            <a:r>
              <a:rPr lang="th-TH" sz="2400" b="1" dirty="0">
                <a:solidFill>
                  <a:schemeClr val="accent3">
                    <a:lumMod val="50000"/>
                  </a:schemeClr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การขนส่งสินค้าทางอากาศ</a:t>
            </a:r>
            <a:r>
              <a:rPr lang="th-TH" sz="2400" b="1" i="0" dirty="0">
                <a:solidFill>
                  <a:schemeClr val="accent3">
                    <a:lumMod val="50000"/>
                  </a:schemeClr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โดยเครื่องบิน  เหมาะสมกับการขนส่งที่ต้องการความเร่งด่วน ปริมาณน้อย ต้นทุนสูง ตอบสนองความต้องการผู้บริโภคได้ดี เช่นสินค้า อะไหล่เครื่องจักร สินค้าแฟชั่น ผัก ผลไม้ เครื่องประดับ</a:t>
            </a:r>
            <a:br>
              <a:rPr lang="th-TH" sz="2400" b="1" i="0" dirty="0">
                <a:solidFill>
                  <a:srgbClr val="00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3.</a:t>
            </a: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การขนส่งสินค้าทางบก</a:t>
            </a:r>
            <a:r>
              <a:rPr lang="th-TH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 โดยรถบรรทุก  เหมาะสมกับการขนส่งประเทศใกล้เคียง ระยะสั้น ดำเนินการง่าย ส่งมอบรวดเร็วตามกำหนด เช่น สินค้าอุปโภค บริโภค ส่งไปประเทศพม่า ลาว กัมพูชา มาเลเซีย</a:t>
            </a:r>
            <a:br>
              <a:rPr lang="th-TH" sz="2400" b="1" i="0" dirty="0">
                <a:solidFill>
                  <a:srgbClr val="00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400" b="1" i="0" dirty="0">
                <a:solidFill>
                  <a:srgbClr val="FF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4. </a:t>
            </a:r>
            <a:r>
              <a:rPr lang="th-TH" sz="2400" b="1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การขนส่งสินค้าทางบก</a:t>
            </a:r>
            <a:r>
              <a:rPr lang="th-TH" sz="2400" b="1" i="0" dirty="0">
                <a:solidFill>
                  <a:srgbClr val="FF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 โดยทางรถไฟ  เหมาะสมกับการขนส่งประเทศใกล้เคียง ระยะสั้น ต้นทุนต่ำ เช่น ส่งออกนำเข้าด่านปาดังเบซาร์ประเทศมาเลเซีย  มีเส้นทางรถไฟ กรุงเทพฯ – หาดใหญ่ – ปาดังเบซาร์ – มาเลเซีย เชื่อมสู่สิงคโปร์ โดยขบวนการรถไฟระหว่างประเทศ  ส่วนใหญ่ใช้สำหรับการขนส่งสินค้าที่มีน้ำหนักมาก</a:t>
            </a:r>
            <a:br>
              <a:rPr lang="th-TH" sz="2400" b="1" i="0" dirty="0">
                <a:solidFill>
                  <a:srgbClr val="00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400" b="1" i="0" dirty="0">
                <a:solidFill>
                  <a:srgbClr val="C0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5. </a:t>
            </a:r>
            <a:r>
              <a:rPr lang="th-TH" sz="2400" b="1" dirty="0">
                <a:solidFill>
                  <a:srgbClr val="C0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การขนส่งสินค้า</a:t>
            </a:r>
            <a:r>
              <a:rPr lang="th-TH" sz="2400" b="1" i="0" dirty="0">
                <a:solidFill>
                  <a:srgbClr val="C0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ทางท่อ  เหมาะสมกับการขนส่งประเทศใกล้เคียง สินค้าเป็นน้ำมัน แก๊ส</a:t>
            </a:r>
            <a:br>
              <a:rPr lang="th-TH" sz="2400" b="1" i="0" dirty="0">
                <a:solidFill>
                  <a:srgbClr val="00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400" b="1" i="0" dirty="0">
                <a:solidFill>
                  <a:srgbClr val="7030A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6. โดยไปรษณีย์  เหมาะสมกับตัวอย่างสินค้า สะดวก ต้นทุนต่ำขอบข่ายการให้บริการของธุรกิจรับจัดการขนส่งสินค้าระหว่างประเทศ</a:t>
            </a:r>
          </a:p>
        </p:txBody>
      </p:sp>
    </p:spTree>
    <p:extLst>
      <p:ext uri="{BB962C8B-B14F-4D97-AF65-F5344CB8AC3E}">
        <p14:creationId xmlns:p14="http://schemas.microsoft.com/office/powerpoint/2010/main" val="2052628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2996952"/>
          </a:xfrm>
          <a:solidFill>
            <a:schemeClr val="tx2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txBody>
          <a:bodyPr/>
          <a:lstStyle/>
          <a:p>
            <a:r>
              <a:rPr lang="th-TH" dirty="0"/>
              <a:t>4. บริษัทตัวแทน บริษัทตัวแทน หรือ </a:t>
            </a:r>
            <a:r>
              <a:rPr lang="en-US" dirty="0"/>
              <a:t>IATA CARGO AGENT</a:t>
            </a:r>
            <a:r>
              <a:rPr lang="th-TH" dirty="0"/>
              <a:t>หมายถึงบริษัทที่ได้รับรองจากสมาคมการขนส่งทางอากาศ และแต่งตั้ง โดยบริษัทการบินให้ดำเนินการรับและออกเอกสารกำกับสินค้า</a:t>
            </a:r>
          </a:p>
          <a:p>
            <a:r>
              <a:rPr lang="en-US" dirty="0"/>
              <a:t>Air Waybill  </a:t>
            </a:r>
            <a:r>
              <a:rPr lang="th-TH" dirty="0"/>
              <a:t>พร้อมทั้งเก็บค่าขนส่งที่เกี่ยวข้องในนามของบริษัทการบิน </a:t>
            </a:r>
          </a:p>
          <a:p>
            <a:r>
              <a:rPr lang="th-TH" dirty="0"/>
              <a:t>5. ศุลกากร (</a:t>
            </a:r>
            <a:r>
              <a:rPr lang="en-US" dirty="0"/>
              <a:t>Customs)</a:t>
            </a:r>
          </a:p>
          <a:p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6952"/>
            <a:ext cx="9144000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4697"/>
            <a:ext cx="91440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697"/>
            <a:ext cx="8229600" cy="114300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th-TH" dirty="0"/>
              <a:t>บทบาทของการขนส่งทางอากาศกับการค้าระหว่างประเทศ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th-TH" dirty="0"/>
              <a:t>คุณลักษณะที่สำคัญของการขนส่งสินค้าทางอากาศ คือ </a:t>
            </a:r>
          </a:p>
          <a:p>
            <a:r>
              <a:rPr lang="th-TH" dirty="0"/>
              <a:t>1. ความรวดเร็ว การส่งสินค้าทางอากาศนับว่ามีความรวดเร็วที่สุด</a:t>
            </a:r>
          </a:p>
          <a:p>
            <a:r>
              <a:rPr lang="th-TH" dirty="0"/>
              <a:t>2. ความแน่นอน มีตารางการบินที่แน่นอน สม่ำเสมอและตรงต่อเวลา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475656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th-TH" b="1" dirty="0">
                <a:solidFill>
                  <a:srgbClr val="FF0000"/>
                </a:solidFill>
              </a:rPr>
              <a:t>จากคุณลักษณะดังกล่าวเป็นประโยชน์ต่อผู้นำเข้า-ผู้ส่งออกโดยตรง คือ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92896"/>
          </a:xfrm>
          <a:ln w="76200">
            <a:solidFill>
              <a:srgbClr val="00B0F0"/>
            </a:solidFill>
          </a:ln>
        </p:spPr>
        <p:txBody>
          <a:bodyPr>
            <a:normAutofit lnSpcReduction="10000"/>
          </a:bodyPr>
          <a:lstStyle/>
          <a:p>
            <a:r>
              <a:rPr lang="th-TH" dirty="0"/>
              <a:t>1. ช่วยให้การติดต่อค้าขายระหว่างประเทศดำเนินไปอย่างรวดเร็ว </a:t>
            </a:r>
          </a:p>
          <a:p>
            <a:r>
              <a:rPr lang="th-TH" dirty="0"/>
              <a:t>2. ผู้นำเข้า-ผู้ส่งออกสามารถลดค่าใช้จ่ายอื่น ๆ เช่นการสร้างโกดังเพื่อเก็บสินค้าที่จะนำเข้า-ส่งออก </a:t>
            </a:r>
          </a:p>
          <a:p>
            <a:r>
              <a:rPr lang="th-TH" dirty="0"/>
              <a:t>3. ช่วยให้สินค้าแบบหรือรุ่นใหม่โดยเฉพาะสินค้าประเภทแฟชั่นส่งไปถึงตลาดทั่วโลกได้พร้อมกัน </a:t>
            </a:r>
          </a:p>
          <a:p>
            <a:endParaRPr lang="th-TH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CCA722-6A2D-434C-B10A-E11BF78F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210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429000"/>
            <a:ext cx="9144000" cy="3429000"/>
          </a:xfr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>
            <a:normAutofit/>
          </a:bodyPr>
          <a:lstStyle/>
          <a:p>
            <a:r>
              <a:rPr lang="th-TH" dirty="0"/>
              <a:t>4. การบรรจุหีบห่อสำหรับสินค้าที่ส่งทางอากาศมักเป็นแบบง่าย ๆ ช่วยทำให้ประหยัดวัสดุและค่าขนส่ง </a:t>
            </a:r>
          </a:p>
          <a:p>
            <a:r>
              <a:rPr lang="th-TH" dirty="0"/>
              <a:t>5. ถ้าความนิยมในตลาดต่างประเทศเปลี่ยนแปลงไป ผู้นำเข้า-ผู้ส่งออกสามารถปรับตัวให้ทันต่อสถานการณ์</a:t>
            </a:r>
          </a:p>
          <a:p>
            <a:r>
              <a:rPr lang="th-TH" dirty="0"/>
              <a:t>6. การขนส่งสินค้าทางอากาศสามารถดำเนินการด้านเอกสารได้อย่างรวดเร็ว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72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E64C-9478-4266-B77C-3224D4AF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60" y="0"/>
            <a:ext cx="8229600" cy="1143000"/>
          </a:xfrm>
        </p:spPr>
        <p:txBody>
          <a:bodyPr/>
          <a:lstStyle/>
          <a:p>
            <a:r>
              <a:rPr lang="th-TH" dirty="0">
                <a:solidFill>
                  <a:srgbClr val="333333"/>
                </a:solidFill>
                <a:latin typeface="Tahoma" panose="020B0604030504040204" pitchFamily="34" charset="0"/>
              </a:rPr>
              <a:t>ประเภทเครื่องบิน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2321-CDB3-417B-87CA-5B7DEA9BC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3" y="904078"/>
            <a:ext cx="8229600" cy="2046303"/>
          </a:xfrm>
        </p:spPr>
        <p:txBody>
          <a:bodyPr/>
          <a:lstStyle/>
          <a:p>
            <a:r>
              <a:rPr lang="th-TH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- เครื่องบินโดยสารให้บริการขนส่งผู้โดยสาร</a:t>
            </a:r>
            <a:endParaRPr lang="en-US" b="0" i="0" dirty="0">
              <a:solidFill>
                <a:srgbClr val="333333"/>
              </a:solidFill>
              <a:effectLst/>
              <a:latin typeface="Tahoma" panose="020B0604030504040204" pitchFamily="34" charset="0"/>
            </a:endParaRPr>
          </a:p>
          <a:p>
            <a:r>
              <a:rPr lang="th-TH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- เครื่องบินบรรทุกสินค้า ให้บริการขนส่งเฉพาะสินค้า</a:t>
            </a:r>
            <a:endParaRPr lang="en-US" b="0" i="0" dirty="0">
              <a:solidFill>
                <a:srgbClr val="333333"/>
              </a:solidFill>
              <a:effectLst/>
              <a:latin typeface="Tahoma" panose="020B0604030504040204" pitchFamily="34" charset="0"/>
            </a:endParaRPr>
          </a:p>
          <a:p>
            <a:r>
              <a:rPr lang="th-TH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-เครื่องบินแบบผสม ให้บริการทั้งผู้โดยสารและสินค้าภายในลำเดียวกัน</a:t>
            </a:r>
            <a:endParaRPr lang="en-US" b="0" i="0" dirty="0">
              <a:solidFill>
                <a:srgbClr val="333333"/>
              </a:solidFill>
              <a:effectLst/>
              <a:latin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4098" name="Picture 2" descr="Passenger airplanes set stock illustration. Illustration of side ...">
            <a:extLst>
              <a:ext uri="{FF2B5EF4-FFF2-40B4-BE49-F238E27FC236}">
                <a16:creationId xmlns:a16="http://schemas.microsoft.com/office/drawing/2014/main" id="{2A4EDE12-2396-4BF7-A7B2-CE4E3F63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9" y="2780928"/>
            <a:ext cx="5328592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903AD0-9D0F-467C-857A-2CD9B3369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74" y="2780928"/>
            <a:ext cx="5517000" cy="4077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B06D6-93A4-44A9-9EFE-100E92235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453" y="2780928"/>
            <a:ext cx="3448530" cy="40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6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4A5A-D118-44E4-9599-82E7B120B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1"/>
            <a:ext cx="9036496" cy="3837984"/>
          </a:xfrm>
        </p:spPr>
        <p:txBody>
          <a:bodyPr>
            <a:normAutofit fontScale="77500" lnSpcReduction="20000"/>
          </a:bodyPr>
          <a:lstStyle/>
          <a:p>
            <a:r>
              <a:rPr lang="th-TH" b="1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ค่าระวาง</a:t>
            </a:r>
            <a:r>
              <a:rPr lang="th-TH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 คือค่าขนส่งสินค้าที่ผู้ส่งหรือผู้รับสินค้าจะต้องชำระก่อนที่จะส่งสินค้า อัตราค่าขนส่งสินค้าทางอากาศแบ่งออกเป็น 4 ประเภทดังนี้</a:t>
            </a:r>
            <a:endParaRPr lang="en-US" b="0" i="0" dirty="0">
              <a:solidFill>
                <a:srgbClr val="000066"/>
              </a:solidFill>
              <a:effectLst/>
              <a:latin typeface="Tahoma" panose="020B0604030504040204" pitchFamily="34" charset="0"/>
            </a:endParaRPr>
          </a:p>
          <a:p>
            <a:r>
              <a:rPr lang="en-US" b="1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1. Minimum Charge/</a:t>
            </a:r>
            <a:r>
              <a:rPr lang="th-TH" b="1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อัตราขั้นต่ำ หมายถึง</a:t>
            </a:r>
            <a:r>
              <a:rPr lang="th-TH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 ถ้าผลลัพธ์ของค่าระวางต่ำกว่าอัตราขั้นต่ำ ต้องใช้อัตราขั้นต่ำในการคิดค่าระวาง </a:t>
            </a:r>
            <a:endParaRPr lang="en-US" dirty="0">
              <a:solidFill>
                <a:srgbClr val="000066"/>
              </a:solidFill>
              <a:latin typeface="Tahoma" panose="020B0604030504040204" pitchFamily="34" charset="0"/>
            </a:endParaRPr>
          </a:p>
          <a:p>
            <a:r>
              <a:rPr lang="en-US" b="1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2. General Cargo Rates </a:t>
            </a:r>
            <a:r>
              <a:rPr lang="th-TH" b="1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หมายถึง</a:t>
            </a:r>
            <a:r>
              <a:rPr lang="th-TH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 อัตราค่าระวางสินค้าทั่วไป แบ่งเป็น 2 ประเภท</a:t>
            </a:r>
            <a:br>
              <a:rPr lang="th-TH" dirty="0"/>
            </a:br>
            <a:r>
              <a:rPr lang="th-TH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2.1 อัตราปกติ </a:t>
            </a:r>
            <a:r>
              <a:rPr lang="en-US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Normal Rates  </a:t>
            </a:r>
            <a:r>
              <a:rPr lang="th-TH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เป็นอัตราค่าระวางของสินค้าที่มีน้ำหนักต่ำกว่า 45 กก.แต่ค่าระวางสูงกว่าอัตราขั้นต่ำ </a:t>
            </a:r>
            <a:br>
              <a:rPr lang="th-TH" dirty="0"/>
            </a:br>
            <a:r>
              <a:rPr lang="th-TH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2.2 อัตราตามจำนวนน้ำหนัก </a:t>
            </a:r>
            <a:r>
              <a:rPr lang="en-US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Quantity Rates </a:t>
            </a:r>
            <a:r>
              <a:rPr lang="th-TH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เป็นอัตราค่าระวางสำหรับสินค้าที่มีน้ำหนักสูงกว่า 45 กก. ขึ้นไปตามจำนวนน้ำหนัก </a:t>
            </a:r>
            <a:r>
              <a:rPr lang="en-US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Q45, Q100, Q250</a:t>
            </a:r>
            <a:br>
              <a:rPr lang="en-US" dirty="0"/>
            </a:br>
            <a:r>
              <a:rPr lang="th-TH" b="1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ตัวอย่าง </a:t>
            </a:r>
            <a:r>
              <a:rPr lang="th-TH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อัตราค่าระวางสินค้าทั่วไป กรุงเทพฯ-ฮ่องกง</a:t>
            </a:r>
            <a:endParaRPr lang="en-US" b="0" i="0" dirty="0">
              <a:solidFill>
                <a:srgbClr val="000066"/>
              </a:solidFill>
              <a:effectLst/>
              <a:latin typeface="Tahoma" panose="020B0604030504040204" pitchFamily="34" charset="0"/>
            </a:endParaRPr>
          </a:p>
          <a:p>
            <a:endParaRPr lang="en-US" b="0" i="0" dirty="0">
              <a:solidFill>
                <a:srgbClr val="000066"/>
              </a:solidFill>
              <a:effectLst/>
              <a:latin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2CDCCE-2BDD-4F24-AA40-DF3C2270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th-TH" b="1" dirty="0"/>
              <a:t>การคำนวณระวางบรรทุกสินค้าทางอากาศ  </a:t>
            </a:r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01516B0-2D72-40D4-A9B9-711805348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169745"/>
              </p:ext>
            </p:extLst>
          </p:nvPr>
        </p:nvGraphicFramePr>
        <p:xfrm>
          <a:off x="510951" y="4915025"/>
          <a:ext cx="8229601" cy="426720"/>
        </p:xfrm>
        <a:graphic>
          <a:graphicData uri="http://schemas.openxmlformats.org/drawingml/2006/table">
            <a:tbl>
              <a:tblPr/>
              <a:tblGrid>
                <a:gridCol w="2355802">
                  <a:extLst>
                    <a:ext uri="{9D8B030D-6E8A-4147-A177-3AD203B41FA5}">
                      <a16:colId xmlns:a16="http://schemas.microsoft.com/office/drawing/2014/main" val="2370150371"/>
                    </a:ext>
                  </a:extLst>
                </a:gridCol>
                <a:gridCol w="3141069">
                  <a:extLst>
                    <a:ext uri="{9D8B030D-6E8A-4147-A177-3AD203B41FA5}">
                      <a16:colId xmlns:a16="http://schemas.microsoft.com/office/drawing/2014/main" val="740649946"/>
                    </a:ext>
                  </a:extLst>
                </a:gridCol>
                <a:gridCol w="2732730">
                  <a:extLst>
                    <a:ext uri="{9D8B030D-6E8A-4147-A177-3AD203B41FA5}">
                      <a16:colId xmlns:a16="http://schemas.microsoft.com/office/drawing/2014/main" val="192428616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fontAlgn="t"/>
                      <a:r>
                        <a:rPr lang="th-TH" sz="2800" b="1" dirty="0">
                          <a:solidFill>
                            <a:srgbClr val="000066"/>
                          </a:solidFill>
                          <a:effectLst/>
                        </a:rPr>
                        <a:t>อัตราขั้นต่ำ</a:t>
                      </a:r>
                      <a:endParaRPr lang="th-TH" sz="2800" dirty="0">
                        <a:solidFill>
                          <a:srgbClr val="000066"/>
                        </a:solidFill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800">
                          <a:solidFill>
                            <a:srgbClr val="000066"/>
                          </a:solidFill>
                          <a:effectLst/>
                        </a:rPr>
                        <a:t>        700.00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800" dirty="0">
                          <a:solidFill>
                            <a:srgbClr val="000066"/>
                          </a:solidFill>
                          <a:effectLst/>
                        </a:rPr>
                        <a:t> บาท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8506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BDDEAFB-3BA9-4D86-9114-124EE3B57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67762"/>
              </p:ext>
            </p:extLst>
          </p:nvPr>
        </p:nvGraphicFramePr>
        <p:xfrm>
          <a:off x="525484" y="5407388"/>
          <a:ext cx="8229600" cy="426720"/>
        </p:xfrm>
        <a:graphic>
          <a:graphicData uri="http://schemas.openxmlformats.org/drawingml/2006/table">
            <a:tbl>
              <a:tblPr/>
              <a:tblGrid>
                <a:gridCol w="1428750">
                  <a:extLst>
                    <a:ext uri="{9D8B030D-6E8A-4147-A177-3AD203B41FA5}">
                      <a16:colId xmlns:a16="http://schemas.microsoft.com/office/drawing/2014/main" val="2100505911"/>
                    </a:ext>
                  </a:extLst>
                </a:gridCol>
                <a:gridCol w="3400425">
                  <a:extLst>
                    <a:ext uri="{9D8B030D-6E8A-4147-A177-3AD203B41FA5}">
                      <a16:colId xmlns:a16="http://schemas.microsoft.com/office/drawing/2014/main" val="2116569471"/>
                    </a:ext>
                  </a:extLst>
                </a:gridCol>
                <a:gridCol w="3400425">
                  <a:extLst>
                    <a:ext uri="{9D8B030D-6E8A-4147-A177-3AD203B41FA5}">
                      <a16:colId xmlns:a16="http://schemas.microsoft.com/office/drawing/2014/main" val="18002679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th-TH" b="1" dirty="0">
                          <a:solidFill>
                            <a:srgbClr val="000066"/>
                          </a:solidFill>
                          <a:effectLst/>
                        </a:rPr>
                        <a:t>อัตราปกติ</a:t>
                      </a:r>
                      <a:endParaRPr lang="th-TH" dirty="0">
                        <a:solidFill>
                          <a:srgbClr val="000066"/>
                        </a:solidFill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solidFill>
                            <a:srgbClr val="000066"/>
                          </a:solidFill>
                          <a:effectLst/>
                        </a:rPr>
                        <a:t>53.00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dirty="0">
                          <a:solidFill>
                            <a:srgbClr val="000066"/>
                          </a:solidFill>
                          <a:effectLst/>
                        </a:rPr>
                        <a:t> บาท/ก.ก.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45558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8FE1389-92EA-437B-8D6D-58BD41F00115}"/>
              </a:ext>
            </a:extLst>
          </p:cNvPr>
          <p:cNvSpPr txBox="1"/>
          <p:nvPr/>
        </p:nvSpPr>
        <p:spPr>
          <a:xfrm>
            <a:off x="457200" y="5848491"/>
            <a:ext cx="3675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อัตรา ต่อน้ำหนัก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419BE57-E914-4293-9B5A-A328313F0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311862"/>
              </p:ext>
            </p:extLst>
          </p:nvPr>
        </p:nvGraphicFramePr>
        <p:xfrm>
          <a:off x="3779912" y="5890406"/>
          <a:ext cx="3096344" cy="426720"/>
        </p:xfrm>
        <a:graphic>
          <a:graphicData uri="http://schemas.openxmlformats.org/drawingml/2006/table">
            <a:tbl>
              <a:tblPr/>
              <a:tblGrid>
                <a:gridCol w="1548172">
                  <a:extLst>
                    <a:ext uri="{9D8B030D-6E8A-4147-A177-3AD203B41FA5}">
                      <a16:colId xmlns:a16="http://schemas.microsoft.com/office/drawing/2014/main" val="927741948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7831043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solidFill>
                            <a:srgbClr val="000066"/>
                          </a:solidFill>
                          <a:effectLst/>
                        </a:rPr>
                        <a:t>40.00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dirty="0">
                          <a:solidFill>
                            <a:srgbClr val="000066"/>
                          </a:solidFill>
                          <a:effectLst/>
                        </a:rPr>
                        <a:t> บาท/ก.ก.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33608"/>
                  </a:ext>
                </a:extLst>
              </a:tr>
            </a:tbl>
          </a:graphicData>
        </a:graphic>
      </p:graphicFrame>
      <p:pic>
        <p:nvPicPr>
          <p:cNvPr id="1027" name="Picture 3">
            <a:extLst>
              <a:ext uri="{FF2B5EF4-FFF2-40B4-BE49-F238E27FC236}">
                <a16:creationId xmlns:a16="http://schemas.microsoft.com/office/drawing/2014/main" id="{429D7430-50B9-4B93-8466-16A341D6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403648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96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6A999-CEC0-4651-8201-93FFDBA1A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183" y="687369"/>
            <a:ext cx="8229600" cy="3168352"/>
          </a:xfrm>
        </p:spPr>
        <p:txBody>
          <a:bodyPr>
            <a:normAutofit lnSpcReduction="10000"/>
          </a:bodyPr>
          <a:lstStyle/>
          <a:p>
            <a:r>
              <a:rPr lang="en-US" b="1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3. Class Rate </a:t>
            </a:r>
            <a:r>
              <a:rPr lang="th-TH" b="1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หมายถึง</a:t>
            </a:r>
            <a:r>
              <a:rPr lang="th-TH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th-TH" sz="2800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อัตราค่าระวางสำหรับสินค้าบางประเภท ที่กำหนดไว้สำหรับสินค้าบางประเภท ซึ่งอาจจะถูกกว่าอัตราค่าระวางสำหรับสินค้าทั่วไป แล้วแต่ข้อตกลงของสมาคมการบินระหว่างประเทศและรัฐบาลของสายการบิน อัตราค่าระวางประเภทนี้จะกำหนดให้เพิ่มหรือลดเป็นอัตราร้อยละเท่าใดของอัตราปกติ เช่น สัตว์มีชีวิต ของมีค่า สิ่งพิมพ์ กระเป๋าเดินทางของผู้โดยสารส่งแบบสินค้า ศพมนุษย์ เป็นต้น </a:t>
            </a:r>
            <a:br>
              <a:rPr lang="th-TH" dirty="0"/>
            </a:br>
            <a:r>
              <a:rPr lang="th-TH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ตัวอย่าง อัตราค่าระวางสำหรับสินค้าบางประเภท กรุงเทพฯ – ฮ่องกง 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169CE-0BF2-4957-8BAD-186C38D76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11556"/>
              </p:ext>
            </p:extLst>
          </p:nvPr>
        </p:nvGraphicFramePr>
        <p:xfrm>
          <a:off x="896035" y="3720016"/>
          <a:ext cx="8229600" cy="426720"/>
        </p:xfrm>
        <a:graphic>
          <a:graphicData uri="http://schemas.openxmlformats.org/drawingml/2006/table">
            <a:tbl>
              <a:tblPr/>
              <a:tblGrid>
                <a:gridCol w="2481444">
                  <a:extLst>
                    <a:ext uri="{9D8B030D-6E8A-4147-A177-3AD203B41FA5}">
                      <a16:colId xmlns:a16="http://schemas.microsoft.com/office/drawing/2014/main" val="1587588161"/>
                    </a:ext>
                  </a:extLst>
                </a:gridCol>
                <a:gridCol w="2952605">
                  <a:extLst>
                    <a:ext uri="{9D8B030D-6E8A-4147-A177-3AD203B41FA5}">
                      <a16:colId xmlns:a16="http://schemas.microsoft.com/office/drawing/2014/main" val="1434303325"/>
                    </a:ext>
                  </a:extLst>
                </a:gridCol>
                <a:gridCol w="2795551">
                  <a:extLst>
                    <a:ext uri="{9D8B030D-6E8A-4147-A177-3AD203B41FA5}">
                      <a16:colId xmlns:a16="http://schemas.microsoft.com/office/drawing/2014/main" val="3384575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th-TH" b="1">
                          <a:solidFill>
                            <a:srgbClr val="000066"/>
                          </a:solidFill>
                          <a:effectLst/>
                        </a:rPr>
                        <a:t>สัตว์มีชีวิต/ลิง </a:t>
                      </a:r>
                      <a:r>
                        <a:rPr lang="th-TH">
                          <a:solidFill>
                            <a:srgbClr val="000066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solidFill>
                            <a:srgbClr val="000066"/>
                          </a:solidFill>
                          <a:effectLst/>
                        </a:rPr>
                        <a:t>53.00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dirty="0">
                          <a:solidFill>
                            <a:srgbClr val="000066"/>
                          </a:solidFill>
                          <a:effectLst/>
                        </a:rPr>
                        <a:t> บาท / ก.ก.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742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332795-863A-4AF8-805D-B9B070D9F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17288"/>
              </p:ext>
            </p:extLst>
          </p:nvPr>
        </p:nvGraphicFramePr>
        <p:xfrm>
          <a:off x="914400" y="4575800"/>
          <a:ext cx="8229600" cy="853440"/>
        </p:xfrm>
        <a:graphic>
          <a:graphicData uri="http://schemas.openxmlformats.org/drawingml/2006/table">
            <a:tbl>
              <a:tblPr/>
              <a:tblGrid>
                <a:gridCol w="1504950">
                  <a:extLst>
                    <a:ext uri="{9D8B030D-6E8A-4147-A177-3AD203B41FA5}">
                      <a16:colId xmlns:a16="http://schemas.microsoft.com/office/drawing/2014/main" val="429786724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3842885158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4033861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th-TH" b="1">
                          <a:solidFill>
                            <a:srgbClr val="000066"/>
                          </a:solidFill>
                          <a:effectLst/>
                        </a:rPr>
                        <a:t>ของมีค่า/ทองคำ </a:t>
                      </a:r>
                      <a:r>
                        <a:rPr lang="th-TH">
                          <a:solidFill>
                            <a:srgbClr val="000066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solidFill>
                            <a:srgbClr val="000066"/>
                          </a:solidFill>
                          <a:effectLst/>
                        </a:rPr>
                        <a:t>106.00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dirty="0">
                          <a:solidFill>
                            <a:srgbClr val="000066"/>
                          </a:solidFill>
                          <a:effectLst/>
                        </a:rPr>
                        <a:t> บาท / ก.ก.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5246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5498AE-2F77-4FCC-86C6-6D8315769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95716"/>
              </p:ext>
            </p:extLst>
          </p:nvPr>
        </p:nvGraphicFramePr>
        <p:xfrm>
          <a:off x="914400" y="5642600"/>
          <a:ext cx="8229600" cy="426720"/>
        </p:xfrm>
        <a:graphic>
          <a:graphicData uri="http://schemas.openxmlformats.org/drawingml/2006/table">
            <a:tbl>
              <a:tblPr/>
              <a:tblGrid>
                <a:gridCol w="1504950">
                  <a:extLst>
                    <a:ext uri="{9D8B030D-6E8A-4147-A177-3AD203B41FA5}">
                      <a16:colId xmlns:a16="http://schemas.microsoft.com/office/drawing/2014/main" val="3916187299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2120357424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1080893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th-TH" b="1">
                          <a:solidFill>
                            <a:srgbClr val="000066"/>
                          </a:solidFill>
                          <a:effectLst/>
                        </a:rPr>
                        <a:t>สิ่งพิมพ์</a:t>
                      </a:r>
                      <a:endParaRPr lang="th-TH">
                        <a:solidFill>
                          <a:srgbClr val="000066"/>
                        </a:solidFill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solidFill>
                            <a:srgbClr val="000066"/>
                          </a:solidFill>
                          <a:effectLst/>
                        </a:rPr>
                        <a:t>26.50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dirty="0">
                          <a:solidFill>
                            <a:srgbClr val="000066"/>
                          </a:solidFill>
                          <a:effectLst/>
                        </a:rPr>
                        <a:t> บาท / ก.ก.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5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097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96A51-E497-435D-A088-BBFC53E9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88641"/>
            <a:ext cx="8507288" cy="496855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4. Specific Commodity Rate </a:t>
            </a:r>
            <a:r>
              <a:rPr lang="th-TH" sz="2800" b="1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หมายถึง</a:t>
            </a:r>
            <a:r>
              <a:rPr lang="th-TH" sz="2800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 อัตราค่า</a:t>
            </a:r>
            <a:r>
              <a:rPr lang="th-TH" sz="2400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ระวางสำหรับสินค้าทีกำหนดเป็นพิเศษ เป็นอัตราค่าระวางที่กำหนดเป็นพิเศษ สำหรับสินค้าที่มีการส่งออกเป็นประจำ ครั้งละมาก ๆ ทั้งนี้เป็นการส่งเสริมการส่งออกของประเทศ อัตราค่าระวางประเภทนี้จะมีการกำหนดเป็นหมวดหมู่มีหมายเลขกำกับประเภทของสินค้า จำนวนน้ำหนักขั้นต่ำของการส่งออกแต่ละครั้งซึ่งจะถูกกว่าอัตราค่าระวางประเภทอื่นเท่าใดนั้นจะต้องขึ้นอยู่กับการตกลงระหว่างรัฐบาลของสายการบินของประเทศที่เกี่ยวข้องและสมาคมการบินระหว่างประเทศ (</a:t>
            </a:r>
            <a:r>
              <a:rPr lang="en-US" sz="2400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IATA) </a:t>
            </a:r>
          </a:p>
          <a:p>
            <a:r>
              <a:rPr lang="th-TH" sz="2400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ตัวอย่าง อัตราค่าระวางสำหรับสินค้าที่มีการกำหนดเป็นพิเศษ กรุงเทพฯ – ฮ่องกง </a:t>
            </a:r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8673B-9245-4996-98E9-459405535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066386"/>
              </p:ext>
            </p:extLst>
          </p:nvPr>
        </p:nvGraphicFramePr>
        <p:xfrm>
          <a:off x="666750" y="3429000"/>
          <a:ext cx="7810500" cy="485775"/>
        </p:xfrm>
        <a:graphic>
          <a:graphicData uri="http://schemas.openxmlformats.org/drawingml/2006/table">
            <a:tbl>
              <a:tblPr/>
              <a:tblGrid>
                <a:gridCol w="2466975">
                  <a:extLst>
                    <a:ext uri="{9D8B030D-6E8A-4147-A177-3AD203B41FA5}">
                      <a16:colId xmlns:a16="http://schemas.microsoft.com/office/drawing/2014/main" val="1256482118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1358727334"/>
                    </a:ext>
                  </a:extLst>
                </a:gridCol>
                <a:gridCol w="2876550">
                  <a:extLst>
                    <a:ext uri="{9D8B030D-6E8A-4147-A177-3AD203B41FA5}">
                      <a16:colId xmlns:a16="http://schemas.microsoft.com/office/drawing/2014/main" val="1296390882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fontAlgn="t"/>
                      <a:r>
                        <a:rPr lang="th-TH" b="1">
                          <a:solidFill>
                            <a:srgbClr val="000066"/>
                          </a:solidFill>
                          <a:effectLst/>
                        </a:rPr>
                        <a:t>ประเภทสินค้า</a:t>
                      </a:r>
                      <a:endParaRPr lang="th-TH">
                        <a:solidFill>
                          <a:srgbClr val="000066"/>
                        </a:solidFill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b="1">
                          <a:solidFill>
                            <a:srgbClr val="000066"/>
                          </a:solidFill>
                          <a:effectLst/>
                        </a:rPr>
                        <a:t>น้ำหนักขั้นต่ำ</a:t>
                      </a:r>
                      <a:endParaRPr lang="th-TH">
                        <a:solidFill>
                          <a:srgbClr val="000066"/>
                        </a:solidFill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b="1" dirty="0">
                          <a:solidFill>
                            <a:srgbClr val="000066"/>
                          </a:solidFill>
                          <a:effectLst/>
                        </a:rPr>
                        <a:t>อัตราค่าระวาง</a:t>
                      </a:r>
                      <a:endParaRPr lang="th-TH" dirty="0">
                        <a:solidFill>
                          <a:srgbClr val="000066"/>
                        </a:solidFill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1056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DB8F59-BDBF-4AC5-B6DE-E5B0B6326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446755"/>
              </p:ext>
            </p:extLst>
          </p:nvPr>
        </p:nvGraphicFramePr>
        <p:xfrm>
          <a:off x="666750" y="3914775"/>
          <a:ext cx="8229600" cy="394835"/>
        </p:xfrm>
        <a:graphic>
          <a:graphicData uri="http://schemas.openxmlformats.org/drawingml/2006/table">
            <a:tbl>
              <a:tblPr/>
              <a:tblGrid>
                <a:gridCol w="2005142">
                  <a:extLst>
                    <a:ext uri="{9D8B030D-6E8A-4147-A177-3AD203B41FA5}">
                      <a16:colId xmlns:a16="http://schemas.microsoft.com/office/drawing/2014/main" val="4248882975"/>
                    </a:ext>
                  </a:extLst>
                </a:gridCol>
                <a:gridCol w="2005142">
                  <a:extLst>
                    <a:ext uri="{9D8B030D-6E8A-4147-A177-3AD203B41FA5}">
                      <a16:colId xmlns:a16="http://schemas.microsoft.com/office/drawing/2014/main" val="2272274208"/>
                    </a:ext>
                  </a:extLst>
                </a:gridCol>
                <a:gridCol w="2338043">
                  <a:extLst>
                    <a:ext uri="{9D8B030D-6E8A-4147-A177-3AD203B41FA5}">
                      <a16:colId xmlns:a16="http://schemas.microsoft.com/office/drawing/2014/main" val="2199958729"/>
                    </a:ext>
                  </a:extLst>
                </a:gridCol>
                <a:gridCol w="1881273">
                  <a:extLst>
                    <a:ext uri="{9D8B030D-6E8A-4147-A177-3AD203B41FA5}">
                      <a16:colId xmlns:a16="http://schemas.microsoft.com/office/drawing/2014/main" val="2557772190"/>
                    </a:ext>
                  </a:extLst>
                </a:gridCol>
              </a:tblGrid>
              <a:tr h="394835">
                <a:tc>
                  <a:txBody>
                    <a:bodyPr/>
                    <a:lstStyle/>
                    <a:p>
                      <a:pPr fontAlgn="t"/>
                      <a:r>
                        <a:rPr lang="th-TH" sz="2300">
                          <a:solidFill>
                            <a:srgbClr val="000066"/>
                          </a:solidFill>
                          <a:effectLst/>
                        </a:rPr>
                        <a:t>อาหาร( 006)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300" dirty="0">
                          <a:solidFill>
                            <a:srgbClr val="000066"/>
                          </a:solidFill>
                          <a:effectLst/>
                        </a:rPr>
                        <a:t>       100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300" dirty="0">
                          <a:solidFill>
                            <a:srgbClr val="000066"/>
                          </a:solidFill>
                          <a:effectLst/>
                        </a:rPr>
                        <a:t>                            22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sz="2300" dirty="0">
                          <a:solidFill>
                            <a:srgbClr val="000066"/>
                          </a:solidFill>
                          <a:effectLst/>
                        </a:rPr>
                        <a:t>บาท / กก.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7403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7F71CF-FA78-4B18-829A-81B2404DAF8F}"/>
              </a:ext>
            </a:extLst>
          </p:cNvPr>
          <p:cNvSpPr txBox="1"/>
          <p:nvPr/>
        </p:nvSpPr>
        <p:spPr>
          <a:xfrm>
            <a:off x="654257" y="4400550"/>
            <a:ext cx="2189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i="0" dirty="0">
                <a:solidFill>
                  <a:srgbClr val="000066"/>
                </a:solidFill>
                <a:effectLst/>
                <a:latin typeface="Tahoma" panose="020B0604030504040204" pitchFamily="34" charset="0"/>
              </a:rPr>
              <a:t>ทุเรียน ลำไย( 007)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4FC843-4F49-41D4-8649-22CF7EC87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998600"/>
              </p:ext>
            </p:extLst>
          </p:nvPr>
        </p:nvGraphicFramePr>
        <p:xfrm>
          <a:off x="3094694" y="4437995"/>
          <a:ext cx="5341220" cy="485775"/>
        </p:xfrm>
        <a:graphic>
          <a:graphicData uri="http://schemas.openxmlformats.org/drawingml/2006/table">
            <a:tbl>
              <a:tblPr/>
              <a:tblGrid>
                <a:gridCol w="1720617">
                  <a:extLst>
                    <a:ext uri="{9D8B030D-6E8A-4147-A177-3AD203B41FA5}">
                      <a16:colId xmlns:a16="http://schemas.microsoft.com/office/drawing/2014/main" val="3430275758"/>
                    </a:ext>
                  </a:extLst>
                </a:gridCol>
                <a:gridCol w="2006279">
                  <a:extLst>
                    <a:ext uri="{9D8B030D-6E8A-4147-A177-3AD203B41FA5}">
                      <a16:colId xmlns:a16="http://schemas.microsoft.com/office/drawing/2014/main" val="4137297453"/>
                    </a:ext>
                  </a:extLst>
                </a:gridCol>
                <a:gridCol w="1614324">
                  <a:extLst>
                    <a:ext uri="{9D8B030D-6E8A-4147-A177-3AD203B41FA5}">
                      <a16:colId xmlns:a16="http://schemas.microsoft.com/office/drawing/2014/main" val="454091402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0066"/>
                          </a:solidFill>
                          <a:effectLst/>
                        </a:rPr>
                        <a:t>100 ,250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000066"/>
                          </a:solidFill>
                          <a:effectLst/>
                        </a:rPr>
                        <a:t>22 ,18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th-TH" dirty="0">
                          <a:solidFill>
                            <a:srgbClr val="000066"/>
                          </a:solidFill>
                          <a:effectLst/>
                        </a:rPr>
                        <a:t>บาท / กก.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016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286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83AE-C621-4C28-AFF6-FE66A1AC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อัตราค่าระวางสำหรับผลไม้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Specific Commodity Rate) </a:t>
            </a:r>
            <a:r>
              <a:rPr lang="th-T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อยู่ที่กิโลกรัมละ 50 บาท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642C-7D5A-4C68-A969-B278E464B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363" y="1471925"/>
            <a:ext cx="5194920" cy="2188840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th-TH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กรณีคิดตามปริมาตร จะได้น้ำหนัก</a:t>
            </a:r>
            <a:br>
              <a:rPr lang="th-TH" sz="2400" dirty="0"/>
            </a:br>
            <a:r>
              <a:rPr lang="th-TH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= จำนวนลังสินค้า </a:t>
            </a:r>
            <a:r>
              <a:rPr lang="en-US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x </a:t>
            </a:r>
            <a:r>
              <a:rPr lang="th-TH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ขนาดปริมาตรของลัง 1 ลัง</a:t>
            </a:r>
            <a:br>
              <a:rPr lang="th-TH" sz="2400" dirty="0"/>
            </a:br>
            <a:r>
              <a:rPr lang="th-TH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= จำนวนลังสินค้า </a:t>
            </a:r>
            <a:r>
              <a:rPr lang="en-US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x </a:t>
            </a:r>
            <a:r>
              <a:rPr lang="th-TH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ขนาด (กว้าง </a:t>
            </a:r>
            <a:r>
              <a:rPr lang="en-US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x </a:t>
            </a:r>
            <a:r>
              <a:rPr lang="th-TH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ยาว </a:t>
            </a:r>
            <a:r>
              <a:rPr lang="en-US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x </a:t>
            </a:r>
            <a:r>
              <a:rPr lang="th-TH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สูง)</a:t>
            </a:r>
            <a:br>
              <a:rPr lang="th-TH" sz="2400" dirty="0"/>
            </a:br>
            <a:r>
              <a:rPr lang="th-TH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= 10 </a:t>
            </a:r>
            <a:r>
              <a:rPr lang="en-US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x (50 x 120 x 100)</a:t>
            </a:r>
            <a:br>
              <a:rPr lang="en-US" sz="2400" dirty="0"/>
            </a:br>
            <a:r>
              <a:rPr lang="en-US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= 6,000,000 </a:t>
            </a:r>
            <a:r>
              <a:rPr lang="th-TH" sz="2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ลูกบาศก์เซนติเมตร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E97EA-3896-42DC-AE50-74A5CAC47DAF}"/>
              </a:ext>
            </a:extLst>
          </p:cNvPr>
          <p:cNvSpPr txBox="1"/>
          <p:nvPr/>
        </p:nvSpPr>
        <p:spPr>
          <a:xfrm>
            <a:off x="469363" y="3590652"/>
            <a:ext cx="4883460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th-TH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*** จากนั้นแปลงหน่วยลูกบาศก์เซนติเมตรให้เป็นหน่วยกิโลกรัม โดยหารจำนวนที่คิดออกมาเป็นหน่วยลูกบาศก์เซนติเมตรด้วยค่ามาตรฐานของการขน ส่งสินค้าทางอากาศ คือ 6,000 (กำหนดโดยสมาคมการขนส่งทางอากาศระหว่างประเทศ)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E0734-EB70-47DF-BA6A-D74D00684F6E}"/>
              </a:ext>
            </a:extLst>
          </p:cNvPr>
          <p:cNvSpPr txBox="1"/>
          <p:nvPr/>
        </p:nvSpPr>
        <p:spPr>
          <a:xfrm>
            <a:off x="625093" y="5837421"/>
            <a:ext cx="4572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th-TH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ดังนั้นได้น้ำหนักปริมาตร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h-TH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1,000 กิโลกรัม (6,000,000 / 6,000)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04EC7-D9F1-48B3-B4B0-999A13C3863C}"/>
              </a:ext>
            </a:extLst>
          </p:cNvPr>
          <p:cNvSpPr txBox="1"/>
          <p:nvPr/>
        </p:nvSpPr>
        <p:spPr>
          <a:xfrm>
            <a:off x="5615290" y="2333048"/>
            <a:ext cx="3528710" cy="954107"/>
          </a:xfrm>
          <a:prstGeom prst="rect">
            <a:avLst/>
          </a:prstGeom>
          <a:solidFill>
            <a:srgbClr val="FF6699"/>
          </a:solidFill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กรณีคิดจากน้ำหนักรวมที่ชั่งได้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950 กิโลกรัม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6EBA0-BC8C-4CE4-8D44-DCCF3F4CE63D}"/>
              </a:ext>
            </a:extLst>
          </p:cNvPr>
          <p:cNvSpPr txBox="1"/>
          <p:nvPr/>
        </p:nvSpPr>
        <p:spPr>
          <a:xfrm>
            <a:off x="5197092" y="3867651"/>
            <a:ext cx="3946907" cy="132343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th-TH" sz="2000" b="0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จากนั้นผู้ส่งออกต้องนำน้ำหนักที่มากที่สุดมาเป็นตัวคูณกับอัตราค่าระวาง จากตัวอย่างนี้คือ เลือกน้ำหนักปริมาตรเพราะได้ค่ามากกว่า ดังนั้น ค่าระวางสินค้าในที่นี้จะได้เท่ากับ 1,000 กก. </a:t>
            </a:r>
            <a:r>
              <a:rPr lang="en-US" sz="2000" b="0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x 50 </a:t>
            </a:r>
            <a:r>
              <a:rPr lang="th-TH" sz="2000" b="0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บาท = 50,000 บ</a:t>
            </a:r>
            <a:r>
              <a:rPr lang="en-US" sz="2000" b="0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377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A116-A8E8-452C-8BA0-BF9F521F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53752"/>
            <a:ext cx="8229600" cy="1143000"/>
          </a:xfrm>
        </p:spPr>
        <p:txBody>
          <a:bodyPr>
            <a:normAutofit/>
          </a:bodyPr>
          <a:lstStyle/>
          <a:p>
            <a:pPr algn="l" fontAlgn="base"/>
            <a:r>
              <a:rPr lang="en-US" b="0" i="1" dirty="0">
                <a:solidFill>
                  <a:srgbClr val="56565A"/>
                </a:solidFill>
                <a:effectLst/>
                <a:latin typeface="quatro-slab"/>
              </a:rPr>
              <a:t>Air Freight Container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ED4EBA-6531-4435-95ED-9CC662891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6972"/>
            <a:ext cx="3810000" cy="2228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BB698-560C-4D5B-BF3A-D453F6C4B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222329"/>
            <a:ext cx="4676775" cy="3676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CB676-A70B-4D8E-9360-56D88550C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566042"/>
            <a:ext cx="4257675" cy="3333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062823-668F-4131-BB5C-A845A0BED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986" y="4260185"/>
            <a:ext cx="45720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1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th-TH" dirty="0"/>
              <a:t>การขนส่งสินค้าทางทะเล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5"/>
          </a:xfrm>
          <a:solidFill>
            <a:srgbClr val="00B050"/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th-TH" dirty="0"/>
              <a:t>การขนส่งสินค้าทางทะเล ขนสินค้าได้คราวละมากๆ และค่าระวางมีราคาถูกกว่าการขนส่งในรูปแบบอื่น ๆ การขนส่งสินค้าทั้งขาเข้าและขาออกของไทยเป็นการขนส่งทางทะเลเป็นส่วนใหญ่ ดังนั้นการขนส่งสินค้าทางทะเลจึงเป็นปัจจัยที่มีอิทธิพลต่อความสามารถในการแข่งขันทางการค้าในตลาดโลก </a:t>
            </a:r>
          </a:p>
          <a:p>
            <a:r>
              <a:rPr lang="th-TH" dirty="0"/>
              <a:t>ดังนั้นผู้ที่เกี่ยวข้องกับการนําเข้าและส่งออกสินค้าจึงควรจะศึกษาและทําความเข้าใจในองค์ประกอบต่างๆ ที่สําคัญเกี่ยวกับการขนส่งสินค้าทางทะเล ดังนี้คือ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E6CC-81DE-458F-9F74-72913883249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th-TH" dirty="0"/>
              <a:t>การขนส่งทางบกระหว่างประเทศ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0C6FA-8102-4EB7-A82A-5A23F3B90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106688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sz="3200" b="1" dirty="0">
                <a:solidFill>
                  <a:schemeClr val="accent1">
                    <a:lumMod val="75000"/>
                  </a:schemeClr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การขนส่งสินค้าทางบก</a:t>
            </a:r>
            <a:r>
              <a:rPr lang="th-TH" sz="3200" b="1" i="0" dirty="0">
                <a:solidFill>
                  <a:schemeClr val="accent1">
                    <a:lumMod val="75000"/>
                  </a:schemeClr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 โดยรถบรรทุก  เหมาะสมกับการขนส่งประเทศใกล้เคียง ระยะสั้น ดำเนินการง่าย ส่งมอบรวดเร็วตามกำหนด เช่น สินค้าอุปโภค บริโภค ส่งไปประเทศพม่า ลาว กัมพูชา มาเลเซีย</a:t>
            </a:r>
            <a:br>
              <a:rPr lang="th-TH" sz="3200" b="1" i="0" dirty="0">
                <a:solidFill>
                  <a:srgbClr val="00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</a:br>
            <a:endParaRPr lang="en-US" dirty="0"/>
          </a:p>
        </p:txBody>
      </p:sp>
      <p:pic>
        <p:nvPicPr>
          <p:cNvPr id="1026" name="Picture 2" descr="ขนส่งสินค้าไปลาว กัมพูชา พม่า มาเลเซีย ด้วยรถบรรทุก 4ล้อ 6ล้อ 10 ...">
            <a:extLst>
              <a:ext uri="{FF2B5EF4-FFF2-40B4-BE49-F238E27FC236}">
                <a16:creationId xmlns:a16="http://schemas.microsoft.com/office/drawing/2014/main" id="{0FCF2F1C-F981-4B60-8C57-D590C8C5C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34" y="1600200"/>
            <a:ext cx="54006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44C7DBF-00D0-48DB-83C9-30E489BCC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610" y="3703637"/>
            <a:ext cx="5400675" cy="31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06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MS เปิดเส้นทางขนส่งข้ามพรมแดน เชื่อม “จีน-เวียดนาม-สปป.ลาว ...">
            <a:extLst>
              <a:ext uri="{FF2B5EF4-FFF2-40B4-BE49-F238E27FC236}">
                <a16:creationId xmlns:a16="http://schemas.microsoft.com/office/drawing/2014/main" id="{5EEE16BD-8AFA-4487-A272-F4B48FDBD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" y="20961"/>
            <a:ext cx="4275914" cy="34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2F92B0-79E8-4040-860F-EC373B8F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7" y="-29179"/>
            <a:ext cx="4864803" cy="3458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E2B1DA-7F67-4556-B71D-CBC7D5C5D233}"/>
              </a:ext>
            </a:extLst>
          </p:cNvPr>
          <p:cNvSpPr txBox="1"/>
          <p:nvPr/>
        </p:nvSpPr>
        <p:spPr>
          <a:xfrm>
            <a:off x="179512" y="3513916"/>
            <a:ext cx="4572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ระบบ </a:t>
            </a:r>
            <a:r>
              <a:rPr lang="en-US" dirty="0"/>
              <a:t>Q-Mark </a:t>
            </a:r>
            <a:r>
              <a:rPr lang="th-TH" dirty="0"/>
              <a:t>เป็นระบบรับรองบริษัทขนส่งทางรถบรรทุกที่ดำเนินการโดยกรมการขนส่งทางบก กระทรวงคมนาคม และ</a:t>
            </a:r>
          </a:p>
          <a:p>
            <a:r>
              <a:rPr lang="th-TH" dirty="0"/>
              <a:t>ใช้เป็นเงื่อนไขสำหรับการสัญจรระหว่างกันตามความข้อตกลงว่าด้วยการขนส่งข้ามแดน (</a:t>
            </a:r>
            <a:r>
              <a:rPr lang="en-US" b="0" i="0" dirty="0">
                <a:solidFill>
                  <a:srgbClr val="312F2F"/>
                </a:solidFill>
                <a:effectLst/>
                <a:latin typeface="Kanit"/>
              </a:rPr>
              <a:t> (Cross-Border Transport Agreement: </a:t>
            </a:r>
            <a:r>
              <a:rPr lang="en-US" dirty="0"/>
              <a:t>CBTA)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EF87F-5357-43E0-B189-F64E87EF9D60}"/>
              </a:ext>
            </a:extLst>
          </p:cNvPr>
          <p:cNvSpPr txBox="1"/>
          <p:nvPr/>
        </p:nvSpPr>
        <p:spPr>
          <a:xfrm>
            <a:off x="4572000" y="3729359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ประเทศใน </a:t>
            </a:r>
            <a:r>
              <a:rPr lang="en-US" dirty="0"/>
              <a:t>GMS </a:t>
            </a:r>
            <a:r>
              <a:rPr lang="en-US" b="0" i="0" dirty="0">
                <a:solidFill>
                  <a:srgbClr val="312F2F"/>
                </a:solidFill>
                <a:effectLst/>
                <a:latin typeface="Kanit"/>
              </a:rPr>
              <a:t> (Greater Mekong Subregion)</a:t>
            </a:r>
            <a:r>
              <a:rPr lang="th-TH" dirty="0"/>
              <a:t>นอกจากมีประเทศลุ่มน้ำโขง 5 ประเทศ (ไทย กัมพูชา ลาว เมียนมาร์ เวียดนาม) แล้วยังมีจีน (มณฑลยูนนานและเขตปกครองตนเองชนชาติจ้วงมณฑลกวางสี)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04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3641CF-F4A6-44E9-8094-9370E2729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6"/>
            <a:ext cx="9127232" cy="68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29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A23A42-7699-40AE-9B34-A5666C16F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83" y="-32851"/>
            <a:ext cx="8520615" cy="5447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56401-F96F-43C9-86C7-83A9DCD2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0"/>
            <a:ext cx="7902696" cy="54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6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ACE7D-0EBA-40FD-8ADB-3463F4FA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9"/>
            <a:ext cx="7998645" cy="3399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9C7B36-E332-4097-8275-8D4FA1B20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7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41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7AB433-8B8B-4C90-BA36-4E7CC231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9144000" cy="4394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186520-C1A7-45CA-9903-E0C1D8EE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0968"/>
            <a:ext cx="9288016" cy="3658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042B59-6012-43F5-9BA3-BD722F33650D}"/>
              </a:ext>
            </a:extLst>
          </p:cNvPr>
          <p:cNvSpPr txBox="1"/>
          <p:nvPr/>
        </p:nvSpPr>
        <p:spPr>
          <a:xfrm>
            <a:off x="179512" y="3167390"/>
            <a:ext cx="4766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rgbClr val="FF0000"/>
                </a:solidFill>
              </a:rPr>
              <a:t>ด่านสะเดา-บูกิตกายูฮิตัม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B691F-DD4B-4CEF-B7BF-BDFB9CE00E69}"/>
              </a:ext>
            </a:extLst>
          </p:cNvPr>
          <p:cNvSpPr txBox="1"/>
          <p:nvPr/>
        </p:nvSpPr>
        <p:spPr>
          <a:xfrm>
            <a:off x="8880" y="89661"/>
            <a:ext cx="7443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rgbClr val="FF0000"/>
                </a:solidFill>
              </a:rPr>
              <a:t>ด่านศุลกากรมุกดาหาร (ไทย) –สะหวันนะเขต (สปป.ลาว)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42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D270C-13A7-47F7-96FD-E7FC36A3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983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b="1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การขนส่งสินค้าทางบก</a:t>
            </a:r>
            <a:r>
              <a:rPr lang="th-TH" sz="3200" b="1" i="0" dirty="0">
                <a:solidFill>
                  <a:srgbClr val="FF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 โดยทางรถไฟ  เหมาะสมกับการขนส่งประเทศใกล้เคียง ระยะสั้น ต้นทุนต่ำ เช่น ส่งออกนำเข้าด่านปาดังเบซาร์ประเทศมาเลเซีย  มีเส้นทางรถไฟ กรุงเทพฯ – หาดใหญ่ – ปาดังเบซาร์ – มาเลเซีย เชื่อมสู่สิงคโปร์ โดยขบวนการรถไฟระหว่างประเทศ  ส่วนใหญ่ใช้สำหรับการขนส่งสินค้าที่มีน้ำหนักมาก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FC6F13-6737-400F-8426-C68F203C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th-TH" b="1" dirty="0">
                <a:solidFill>
                  <a:srgbClr val="FF0000"/>
                </a:solidFill>
              </a:rPr>
              <a:t>การขนส่งทาง</a:t>
            </a:r>
            <a:r>
              <a:rPr lang="th-TH" sz="4400" b="1" i="0" dirty="0">
                <a:solidFill>
                  <a:srgbClr val="FF0000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รถไฟ</a:t>
            </a:r>
            <a:r>
              <a:rPr lang="th-TH" b="1" dirty="0">
                <a:solidFill>
                  <a:srgbClr val="FF0000"/>
                </a:solidFill>
              </a:rPr>
              <a:t>ระหว่างประเทศ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5F669-207C-4850-9D1D-7EFBB559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600200"/>
            <a:ext cx="4427984" cy="3214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B54E7-1AE6-4459-809F-B76F2FE6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997553"/>
            <a:ext cx="4572000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8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9C150-F4B7-4781-8089-1F40181B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0"/>
            <a:ext cx="3563888" cy="647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43041C-16A2-46FB-8C3B-258A21A1E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80112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37DD1-2DBF-4601-B6B7-F5305F5FA02B}"/>
              </a:ext>
            </a:extLst>
          </p:cNvPr>
          <p:cNvSpPr txBox="1"/>
          <p:nvPr/>
        </p:nvSpPr>
        <p:spPr>
          <a:xfrm>
            <a:off x="2286000" y="595378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https://th.readme.me/p/1739</a:t>
            </a:r>
          </a:p>
        </p:txBody>
      </p:sp>
    </p:spTree>
    <p:extLst>
      <p:ext uri="{BB962C8B-B14F-4D97-AF65-F5344CB8AC3E}">
        <p14:creationId xmlns:p14="http://schemas.microsoft.com/office/powerpoint/2010/main" val="3509270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241871-F0B0-44D4-90CE-CA7636407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" y="404664"/>
            <a:ext cx="4669018" cy="4525963"/>
          </a:xfrm>
        </p:spPr>
        <p:txBody>
          <a:bodyPr>
            <a:noAutofit/>
          </a:bodyPr>
          <a:lstStyle/>
          <a:p>
            <a:pPr algn="l"/>
            <a:r>
              <a:rPr lang="th-TH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ในปี พ.ศ. 2557 รถไฟในฝั่งมาเลเซียเป็นระบบรถไฟทางคู่ ใช้ระบบรถไฟฟ้า ทำความเร็ว 80-120 กิโลเมตรต่อชั่วโมง มีรถไฟขนส่งสินค้าห้าขบวน ขนตู้สินค้าขนาดเล็กได้ 300 ตู้ต่อวัน ขณะที่รถไฟไทยยังเป็นรถไฟทางเดี่ยว และทำความเร็วเพียง 30-50 กิโลเมตรต่อชั่วโมง ในปี พ.ศ. 2560 รัฐบาลไทยมีแผนที่จะพัฒนาให้ทางรถไฟสายชุมทางหาดใหญ่–ปาดังเบซาร์เป็นรถไฟทางคู่</a:t>
            </a:r>
          </a:p>
          <a:p>
            <a:pPr algn="l"/>
            <a:r>
              <a:rPr lang="th-TH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 มกราคม พ.ศ. 2561 หอการค้าสงขลาและการรถไฟแห่งประเทศไทย ได้ออกให้ข้อมูลว่าจะมีการเวนคืนที่ดินในปี พ.ศ. 2561 เพื่อเตรียมสร้างทางรถไฟทางคู่สายสงขลา–ชุมทางหาดใหญ่–ปาดังเบซาร์ จะเริ่มก่อสร้างในปี พ.ศ. 2562 และแล้วเสร็จในปี พ.ศ. 2564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C5018-3973-46A2-BFC5-F1FFBEBA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5" y="116631"/>
            <a:ext cx="4380987" cy="61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005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2E5071-DE97-41A1-AB7D-2C06652D9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1"/>
            <a:ext cx="7143750" cy="476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0A0A6C-C41D-41E7-A0B5-3ABB1A65195B}"/>
              </a:ext>
            </a:extLst>
          </p:cNvPr>
          <p:cNvSpPr txBox="1"/>
          <p:nvPr/>
        </p:nvSpPr>
        <p:spPr>
          <a:xfrm>
            <a:off x="124768" y="4979082"/>
            <a:ext cx="40395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ทางรถไฟสายตะวันออกมุ่งหน้าสู่อรัญประเทศสร้างเสร็จเมื่อปี 2469 สถานีรถไฟอรัญประเทศคือสถานีสุดท้ายในประเทศไทย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E8BF9-B64D-43C9-9FE4-6F948AA09F2D}"/>
              </a:ext>
            </a:extLst>
          </p:cNvPr>
          <p:cNvSpPr txBox="1"/>
          <p:nvPr/>
        </p:nvSpPr>
        <p:spPr>
          <a:xfrm>
            <a:off x="3995936" y="4524614"/>
            <a:ext cx="514806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 ณ เวลาปัจจุบันทางรถไฟสายตะวันออกสิ้นสุดที่สถานีอรัญประเทศ แต่เมื่อ 7</a:t>
            </a:r>
            <a:r>
              <a:rPr lang="en-US" dirty="0"/>
              <a:t>8</a:t>
            </a:r>
            <a:r>
              <a:rPr lang="th-TH" dirty="0"/>
              <a:t> ปีที่แล้ว ทางรถไฟสายนี้ทอดยาวผ่านสถานีคลองลึก ข้ามแดนเข้าไปถึงฝั่งกัมพูชา และเคยมีรถไฟที่วิ่งจากกรุงเทพฯ ไปถึงพระตะบอง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7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0"/>
            <a:ext cx="9142866" cy="684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r>
              <a:rPr lang="th-TH" b="1" dirty="0"/>
              <a:t>ผู้ที่เกี่ยวข้องกับการขนส่งสินค้าทางทะเล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th-TH" dirty="0"/>
              <a:t>ผู้ที่เกี่ยวข้องกับการขนส่งสินค้าทางทะเล ได้แก่</a:t>
            </a:r>
            <a:br>
              <a:rPr lang="th-TH" dirty="0"/>
            </a:br>
            <a:r>
              <a:rPr lang="th-TH" dirty="0"/>
              <a:t>• เจ้าของเรือ (</a:t>
            </a:r>
            <a:r>
              <a:rPr lang="en-US" dirty="0"/>
              <a:t>SHIP OWNER)</a:t>
            </a:r>
          </a:p>
          <a:p>
            <a:r>
              <a:rPr lang="en-US" dirty="0"/>
              <a:t>• </a:t>
            </a:r>
            <a:r>
              <a:rPr lang="th-TH" dirty="0"/>
              <a:t>ผู้เช่าเรือ (</a:t>
            </a:r>
            <a:r>
              <a:rPr lang="en-US" dirty="0"/>
              <a:t>SHIP CHARTERER)</a:t>
            </a:r>
            <a:br>
              <a:rPr lang="en-US" dirty="0"/>
            </a:br>
            <a:r>
              <a:rPr lang="en-US" dirty="0"/>
              <a:t>• </a:t>
            </a:r>
            <a:r>
              <a:rPr lang="th-TH" dirty="0"/>
              <a:t>ตัวแทนสายเดินเรือ และตัวแทนผู้รับจัดการขนส่งสินค้าระหว่างประเทศ (</a:t>
            </a:r>
            <a:r>
              <a:rPr lang="en-US" sz="2800" dirty="0"/>
              <a:t>SHIPPING AGENT &amp; FREIGHTFORWARDER)</a:t>
            </a:r>
            <a:br>
              <a:rPr lang="en-US" dirty="0"/>
            </a:br>
            <a:r>
              <a:rPr lang="en-US" dirty="0"/>
              <a:t>• </a:t>
            </a:r>
            <a:r>
              <a:rPr lang="th-TH" dirty="0"/>
              <a:t>ผู้ส่งสินค้า (</a:t>
            </a:r>
            <a:r>
              <a:rPr lang="en-US" dirty="0"/>
              <a:t>SHIPPER or EXPORTER)</a:t>
            </a:r>
            <a:br>
              <a:rPr lang="en-US" dirty="0"/>
            </a:br>
            <a:r>
              <a:rPr lang="en-US" dirty="0"/>
              <a:t>• </a:t>
            </a:r>
            <a:r>
              <a:rPr lang="th-TH" dirty="0"/>
              <a:t>ผู้รับตราส่ง (</a:t>
            </a:r>
            <a:r>
              <a:rPr lang="en-US" dirty="0"/>
              <a:t>CONSIGNEE)</a:t>
            </a:r>
            <a:br>
              <a:rPr lang="en-US" dirty="0"/>
            </a:br>
            <a:r>
              <a:rPr lang="en-US" dirty="0"/>
              <a:t>• </a:t>
            </a:r>
            <a:r>
              <a:rPr lang="th-TH" dirty="0"/>
              <a:t>ผู้รับสินค้า (</a:t>
            </a:r>
            <a:r>
              <a:rPr lang="en-US" dirty="0"/>
              <a:t>NOTIFY PARTY)</a:t>
            </a:r>
          </a:p>
          <a:p>
            <a:endParaRPr lang="th-TH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31E119-541E-457F-8E45-D2E39A26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53" y="16520"/>
            <a:ext cx="2961547" cy="476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5E8E32-CCEF-4BC4-854A-C80DEED2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0"/>
            <a:ext cx="6182453" cy="476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74E2D3-87CC-466A-A33B-DF8AE297C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9080"/>
            <a:ext cx="4932040" cy="2708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D4C30-57A4-4A33-9A28-491F92F6D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149080"/>
            <a:ext cx="4211960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91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BA33D2-CB9D-455D-A067-75D63261AA41}"/>
              </a:ext>
            </a:extLst>
          </p:cNvPr>
          <p:cNvSpPr txBox="1"/>
          <p:nvPr/>
        </p:nvSpPr>
        <p:spPr>
          <a:xfrm>
            <a:off x="332420" y="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45 ปี! ทดลองรถไฟไทย-กัมพูชา เที่ยวปฐมฤกษ์รับ "ประยุทธ์-ฮุนเซน"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BB14C-DC71-4635-B311-6240CECC16A6}"/>
              </a:ext>
            </a:extLst>
          </p:cNvPr>
          <p:cNvSpPr txBox="1"/>
          <p:nvPr/>
        </p:nvSpPr>
        <p:spPr>
          <a:xfrm>
            <a:off x="20216" y="954107"/>
            <a:ext cx="413737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ลงนามความตกลงการเดินรถไฟร่วมกัน ระหว่างรัฐบาลแห่งราชอาณาจักรไทยและรัฐบาลแห่งราชอาณาจักรกัมพูชา </a:t>
            </a:r>
            <a:endParaRPr lang="en-US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r>
              <a:rPr lang="th-TH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พิธีมอบรถดีเซลราง </a:t>
            </a:r>
            <a:endParaRPr lang="en-US" b="0" i="0" dirty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r>
              <a:rPr lang="th-TH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และพิธีเปิดสถานีรถไฟด่านพรมแดนบ้านคลองลึก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AA064-3CC7-4CFA-84A5-3C1DD8DA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89" y="0"/>
            <a:ext cx="4981806" cy="331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43E3A-6C31-4FA5-8D9C-E47B0A48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8605"/>
            <a:ext cx="4904420" cy="3259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D99D5-E697-400D-BA2F-F58BFA4FF3D6}"/>
              </a:ext>
            </a:extLst>
          </p:cNvPr>
          <p:cNvSpPr txBox="1"/>
          <p:nvPr/>
        </p:nvSpPr>
        <p:spPr>
          <a:xfrm>
            <a:off x="5055081" y="4109785"/>
            <a:ext cx="4143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เชื่อมโยงโครงข่ายทางรถไฟตามแนวระเบียงเศรษฐกิจตะวันออก – ตะวันตก </a:t>
            </a:r>
            <a:r>
              <a:rPr lang="en-US" dirty="0"/>
              <a:t>East – West Corridor </a:t>
            </a:r>
            <a:r>
              <a:rPr lang="th-TH" dirty="0"/>
              <a:t>ส่งเสริมการพัฒนาด้านเศรษฐกิจของอนุภูมิภาคลุ่มแม่น้ำโขง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08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8F90F6-F1DD-4074-BE3C-ACEDA1EF9DBC}"/>
              </a:ext>
            </a:extLst>
          </p:cNvPr>
          <p:cNvSpPr txBox="1"/>
          <p:nvPr/>
        </p:nvSpPr>
        <p:spPr>
          <a:xfrm>
            <a:off x="5289459" y="28848"/>
            <a:ext cx="385980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เส้นทางรถไฟสายนี้ไม่ใช่เส้นทางใหม่ แต่เป็นการต่อยอดจากคนรุ่นก่อนที่เคยสร้างไว้และพยายามที่จะกลับมาสานต่อกันอีกครั้ง นี่คือยุคสมัยของเราและมันเป็นโอกาสครั้งสำคัญที่จะทำให้ระบบรถไฟในเอเชียตะวันออกเฉียงใต้เติบโตต่อไป เพราะการเชื่อมต่อนี้มันไม่ใช่แค่ระดับประเทศต่อประเทศ แต่ยิ่งใหญ่มากกว่านั้น เพราะเป็นการต่อเส้นทางรถไฟสายหลักของอาเซียนที่ทอดยาวมาตั้งแต่สิงคโปร์ ผ่านมาเลเซีย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2FC13-A5B1-4424-94D9-41A0A8978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4"/>
            <a:ext cx="5076056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73FCF-BE3F-439F-9036-0B79F03659A8}"/>
              </a:ext>
            </a:extLst>
          </p:cNvPr>
          <p:cNvSpPr txBox="1"/>
          <p:nvPr/>
        </p:nvSpPr>
        <p:spPr>
          <a:xfrm>
            <a:off x="0" y="5428960"/>
            <a:ext cx="88204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เข้าประเทศไทย ไปกัมพูชา คงเหลือเพียงแค่ทางรถไฟไม่กี่ร้อยกิโลเมตรจากกัมพูชาเข้าเวียดนามเท่านั้นที่ยังเป็นเส้นทางที่ขาดหาย ถ้าหากต่อทางรถไฟช่วงสุดท้ายนี้สำเร็จ จะทำให้เส้นทางรถไฟสายสิงคโปร์-คุนหมิง ส่วนตะวันออกเชื่อมถึงกันได้อย่างสมบูรณ์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26D35-88F4-474C-8B63-B42991264381}"/>
              </a:ext>
            </a:extLst>
          </p:cNvPr>
          <p:cNvSpPr txBox="1"/>
          <p:nvPr/>
        </p:nvSpPr>
        <p:spPr>
          <a:xfrm>
            <a:off x="0" y="4741940"/>
            <a:ext cx="4699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https://readthecloud.co/thailand-cambodia-rail-link/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116CBE-AFF6-4502-B9AD-0F0370EED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56" y="38192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16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3820-8C21-4833-A05D-54311F295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97" y="0"/>
            <a:ext cx="8229600" cy="1143000"/>
          </a:xfr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C000"/>
            </a:solidFill>
          </a:ln>
        </p:spPr>
        <p:txBody>
          <a:bodyPr/>
          <a:lstStyle/>
          <a:p>
            <a:r>
              <a:rPr lang="th-TH" b="0" i="0" dirty="0">
                <a:solidFill>
                  <a:srgbClr val="363636"/>
                </a:solidFill>
                <a:effectLst/>
                <a:latin typeface="Raleway"/>
              </a:rPr>
              <a:t>การขนส่งต่อเนื่องหลายรูปแบบ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2F69A-C8C0-42EE-908E-13B2A38B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46" y="1143000"/>
            <a:ext cx="4690864" cy="2892307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C000"/>
            </a:solidFill>
            <a:prstDash val="sysDash"/>
          </a:ln>
        </p:spPr>
        <p:txBody>
          <a:bodyPr>
            <a:noAutofit/>
          </a:bodyPr>
          <a:lstStyle/>
          <a:p>
            <a:r>
              <a:rPr lang="th-TH" sz="3600" b="0" i="0" dirty="0">
                <a:solidFill>
                  <a:srgbClr val="575757"/>
                </a:solidFill>
                <a:effectLst/>
                <a:latin typeface="Helvetica Neue"/>
              </a:rPr>
              <a:t>การขนส่งระหว่างประเทศที่มีการประสมประสานกันหลายแบบในการขนส่งตลอดทางต้นแต่ต้นทางอีกประเทศหนึ่งไปยังอีกประเทศ</a:t>
            </a:r>
            <a:endParaRPr lang="en-US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1CE69-14E1-4C39-A006-CA379D1831EE}"/>
              </a:ext>
            </a:extLst>
          </p:cNvPr>
          <p:cNvSpPr txBox="1">
            <a:spLocks/>
          </p:cNvSpPr>
          <p:nvPr/>
        </p:nvSpPr>
        <p:spPr>
          <a:xfrm>
            <a:off x="5170160" y="1166018"/>
            <a:ext cx="3973839" cy="3533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1800" dirty="0">
                <a:solidFill>
                  <a:srgbClr val="575757"/>
                </a:solidFill>
                <a:latin typeface="Helvetica Neue"/>
              </a:rPr>
              <a:t>นิยามของผู้ประกอบการขนส่งต่อเนื่อง ตามพระราชบัญญัติการขนส่งต่อเนื่องหลายรูปแบบ พ.ศ. 2549</a:t>
            </a:r>
          </a:p>
          <a:p>
            <a:r>
              <a:rPr lang="th-TH" sz="1800" dirty="0">
                <a:solidFill>
                  <a:srgbClr val="575757"/>
                </a:solidFill>
                <a:latin typeface="Helvetica Neue"/>
              </a:rPr>
              <a:t>มาตรา 4 บัญญัติว่า “การขนส่งต่อเนื่องหลายรูปแบบ” หมายความว่า การรับขนของโดยมีรูปแบบการขนส่งที่แตกต่างกันตั้งแต่สองรูปแบบขึ้นไปภายใต้สัญญาขนส่งต่อเนื่องหลายรูปแบบฉบับเดียว โดยขนส่งขนจากสถานที่ซึ่งผู้ประกอบการขนส่งต่อเนื่องได้รับมอบของในประเทศหนึ่งไปยังสถานที่ซึ่งกำหนดให้เป็นสถานที่ส่งมอบของในอีกประเทศหนึ่ง การดำเนินการรับ หรือส่งมอบของตามที่ระบุไว้ในสัญญาขนส่งรูปแบบเดียวไม่ถือเป็นการขนส่งต่อเนื่องหลายรูปแบบ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6ED01A-FA47-4789-87FD-1B10C2C1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13" y="4035307"/>
            <a:ext cx="5470910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53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3BEA5-C9E7-4A9C-8801-B9E9451A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" y="1"/>
            <a:ext cx="9120406" cy="3933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6705C-00DC-4DC7-BE9F-397C41E9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" y="3908649"/>
            <a:ext cx="9132203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355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067A-09F5-4EA3-9C79-1CAA594B5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2371899"/>
          </a:xfrm>
        </p:spPr>
        <p:txBody>
          <a:bodyPr>
            <a:normAutofit/>
          </a:bodyPr>
          <a:lstStyle/>
          <a:p>
            <a:r>
              <a:rPr lang="th-TH" sz="2800" b="0" i="0" dirty="0">
                <a:solidFill>
                  <a:srgbClr val="575757"/>
                </a:solidFill>
                <a:effectLst/>
                <a:latin typeface="Helvetica Neue"/>
              </a:rPr>
              <a:t>“ผู้ประกอบการขนส่งต่อเนื่อง” (</a:t>
            </a:r>
            <a:r>
              <a:rPr lang="en-US" sz="2800" b="0" i="0" dirty="0">
                <a:solidFill>
                  <a:srgbClr val="575757"/>
                </a:solidFill>
                <a:effectLst/>
                <a:latin typeface="Helvetica Neue"/>
              </a:rPr>
              <a:t>MTO) </a:t>
            </a:r>
            <a:r>
              <a:rPr lang="th-TH" sz="2800" b="0" i="0" dirty="0">
                <a:solidFill>
                  <a:srgbClr val="575757"/>
                </a:solidFill>
                <a:effectLst/>
                <a:latin typeface="Helvetica Neue"/>
              </a:rPr>
              <a:t>หมายความว่า บุคคลซึ่งเป็นคู่สัญญาขนส่งต่อเนื่องหลายรูปแบบในฐานะตัวการ และเป็นผู้รับผิดชอบในการปฏิบัติการขนส่งตามสัญญา ไม่ว่าการทำสัญญานั้นจะทำด้วยตนเอง หรือโดยบุคคลที่ตนมอบหมาย แต่ไม่รวมถึงบุคคลที่กระทำการในฐานตัวแทน หรือทำการแทนผู้ตราส่ง หรือผู้ขนส่งที่มีส่วนร่วมในการปฏิบัติการขนส่งดังกล่าว</a:t>
            </a:r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82843-80AB-444E-B4AE-EF905F2B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899"/>
            <a:ext cx="9144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98F9B7-A0DC-49FE-B9F1-C3170E5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51"/>
            <a:ext cx="9144000" cy="38798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2AA0B2-AFC8-4AEA-AECC-1E936076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" y="3911763"/>
            <a:ext cx="9128974" cy="2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404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CF051-9404-4F3F-A2A9-BAE1333B2277}"/>
              </a:ext>
            </a:extLst>
          </p:cNvPr>
          <p:cNvSpPr txBox="1"/>
          <p:nvPr/>
        </p:nvSpPr>
        <p:spPr>
          <a:xfrm>
            <a:off x="29427" y="29344"/>
            <a:ext cx="9114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รูปแบบของการขนส่งต่อเนื่องหลายรูปแบบที่ใช้และเป็นที่ยอมรับในปัจจุบัน มีดังต่อไปนี้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1C10F-9572-472B-BBDD-3939C54CA397}"/>
              </a:ext>
            </a:extLst>
          </p:cNvPr>
          <p:cNvSpPr txBox="1"/>
          <p:nvPr/>
        </p:nvSpPr>
        <p:spPr>
          <a:xfrm>
            <a:off x="29426" y="504977"/>
            <a:ext cx="9144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ประเภท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Sea-Air </a:t>
            </a: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ซึ่งเป็นการใช้วิธีการขนส่งทางทะเลเชื่อมต่อกับวิธีการขนส่งทางอากาศ</a:t>
            </a:r>
          </a:p>
          <a:p>
            <a:pPr algn="l">
              <a:buFont typeface="+mj-lt"/>
              <a:buAutoNum type="arabicPeriod"/>
            </a:pP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ประเภท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Rail/Road/Inland </a:t>
            </a: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หรือ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Waterway-Sea-Rail/Road/Inland</a:t>
            </a:r>
          </a:p>
          <a:p>
            <a:pPr algn="l">
              <a:buFont typeface="+mj-lt"/>
              <a:buAutoNum type="arabicPeriod"/>
            </a:pP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ประเภท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Air-Truck </a:t>
            </a: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ซึ่งเป็นการใช้การขนส่งทางรถบรรทุกสนับสนุนการขนส่งทางอากาศ</a:t>
            </a:r>
          </a:p>
          <a:p>
            <a:pPr algn="l">
              <a:buFont typeface="+mj-lt"/>
              <a:buAutoNum type="arabicPeriod"/>
            </a:pP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ประเภท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Land Bridge </a:t>
            </a: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ซึ่งเป็นการขนส่งต่อเนื่องหลายรูปแบบระหว่างประเทศที่ใช้รูปแบบการขนส่งทางบกเชื่อมกับการขนส่งทางทะเลเข้าด้วยกัน ในลักษณะ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Sea-Land-Sea </a:t>
            </a: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โดยนิยมใช้ตู้สินค้าบรรทุกของขนส่งต่อเนื่องข้ามทวีป โดยเชื่อมทะเลสองฟากแผ่นดินเข้าด้วยกันลักษณะคล้ายสะพานบก</a:t>
            </a:r>
          </a:p>
          <a:p>
            <a:pPr algn="l">
              <a:buFont typeface="+mj-lt"/>
              <a:buAutoNum type="arabicPeriod"/>
            </a:pP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ประเภท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Mini Bridge </a:t>
            </a: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ซึ่งการขนส่งลักษณะนี้คล้ายกับ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Land Bridge </a:t>
            </a: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แต่เป็นการเชื่อมการขนส่งแบบ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Sea-Land </a:t>
            </a:r>
            <a:r>
              <a:rPr lang="th-TH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เท่านั้น และโดยมากเป็นการเชื่อมระหว่างการขนส่งทางทะเลกับทางรถไฟ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0DC0B4-06D1-4D8E-8B26-5DF4FD4B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6" y="3551965"/>
            <a:ext cx="9114573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008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DC59-7BF8-41D1-A196-440E7F69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C333-9DBA-4AA6-94AB-790A29B2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>
                <a:hlinkClick r:id="rId2"/>
              </a:rPr>
              <a:t>http://www.lissom-logistics.co.th/articles-details.php?id=6</a:t>
            </a:r>
            <a:endParaRPr lang="en-US" dirty="0"/>
          </a:p>
          <a:p>
            <a:r>
              <a:rPr lang="en-US" dirty="0">
                <a:hlinkClick r:id="rId3"/>
              </a:rPr>
              <a:t>https://www.aircargoweek.com/etihad-cargo-deploy-cargo-only-passenger-plane/</a:t>
            </a:r>
            <a:endParaRPr lang="en-US" dirty="0"/>
          </a:p>
          <a:p>
            <a:r>
              <a:rPr lang="en-US" dirty="0">
                <a:hlinkClick r:id="rId4"/>
              </a:rPr>
              <a:t>https://www.airfreight-logistics.com/airlines-across-the-globe-carry-cargo-via-passenger-planes-as-they-navigate-through-the-covid-19-crisis/</a:t>
            </a:r>
            <a:endParaRPr lang="en-US" dirty="0"/>
          </a:p>
          <a:p>
            <a:r>
              <a:rPr lang="en-US" dirty="0">
                <a:hlinkClick r:id="rId5"/>
              </a:rPr>
              <a:t>http://www.research-system.siam.edu/images/0_Ad_Coop/2558/Crago_and_Mail_Operation/09_app.pdf</a:t>
            </a:r>
            <a:endParaRPr lang="en-US" dirty="0"/>
          </a:p>
          <a:p>
            <a:r>
              <a:rPr lang="en-US" dirty="0">
                <a:hlinkClick r:id="rId6"/>
              </a:rPr>
              <a:t>http://www.price.moc.go.th/price/fileuploader/file_cpi/Chapter_03.pdf</a:t>
            </a:r>
            <a:endParaRPr lang="en-US" dirty="0"/>
          </a:p>
          <a:p>
            <a:r>
              <a:rPr lang="en-US" dirty="0">
                <a:hlinkClick r:id="rId7"/>
              </a:rPr>
              <a:t>https://yalelogistics.co.th/%E0%B8%8A%E0%B8%B4%E0%B8%9B%E0%B8%9B%E0%B8%B4%E0%B9%89%E0%B8%87-%E0%B9%84%E0%B8%82%E0%B8%A3%E0%B8%AB%E0%B8%B1%E0%B8%AA-%E0%B8%AB%E0%B8%A1%E0%B8%B2%E0%B8%A2%E0%B9%80%E0%B8%A5%E0%B8%82%E0%B8%95%E0%B8%B9/</a:t>
            </a:r>
            <a:endParaRPr lang="en-US" dirty="0"/>
          </a:p>
          <a:p>
            <a:r>
              <a:rPr lang="en-US" dirty="0">
                <a:hlinkClick r:id="rId8"/>
              </a:rPr>
              <a:t>https://chinatopcargo.com/%E0%B8%8A%E0%B8%B4%E0%B8%9B%E0%B8%9B%E0%B8%B4%E0%B9%89%E0%B8%87-10-%E0%B9%80%E0%B8%A3%E0%B8%B7%E0%B9%88%E0%B8%AD%E0%B8%87%E0%B8%99%E0%B9%88%E0%B8%B2%E0%B8%A3%E0%B8%B9%E0%B9%89%E0%B9%80%E0%B8%81/#:~:text=%E0%B8%A3%E0%B8%AB%E0%B8%B1%E0%B8%AA%E0%B8%82%E0%B9%89%E0%B8%B2%E0%B8%87%E0%B8%95%E0%B8%B9%E0%B9%89%E0%B8%84%E0%B8%AD%E0%B8%99%E0%B9%80%E0%B8%97%E0%B8%99%E0%B9%80%E0%B8%99%E0%B8%AD%E0%B8%A3%E0%B9%8C%E0%B8%99%E0%B8%B1%E0%B9%89%E0%B8%99,%E0%B8%95%E0%B8%B9%E0%B9%89%E0%B8%84%E0%B8%AD%E0%B8%99%E0%B9%80%E0%B8%97%E0%B8%99%E0%B9%80%E0%B8%99%E0%B8%AD%E0%B8%A3%E0%B9%8C%20%E0%B8%84%E0%B8%B7%E0%B8%AD%20General%20Purpose</a:t>
            </a:r>
            <a:endParaRPr lang="en-US" dirty="0"/>
          </a:p>
          <a:p>
            <a:r>
              <a:rPr lang="en-US" dirty="0">
                <a:hlinkClick r:id="rId9"/>
              </a:rPr>
              <a:t>https://www.tnsc.com/wp-content/uploads/2019/07/8.%E0%B8%81%E0%B8%B2%E0%B8%A3%E0%B9%80%E0%B8%84%E0%B8%A5%E0%B8%B7%E0%B9%88%E0%B8%AD%E0%B8%99%E0%B9%84%E0%B8%AB%E0%B8%A7%E0%B8%82%E0%B8%AD%E0%B8%87%E0%B8%AD%E0%B8%B1%E0%B8%95%E0%B8%A3%E0%B8%B2%E0%B8%84%E0%B9%88%E0%B8%B2%E0%B8%A3%E0%B8%B0%E0%B8%A7%E0%B8%B2%E0%B8%87%E0%B9%80%E0%B8%A3%E0%B8%B7%E0%B8%AD%E0%B8%9B%E0%B8%A3%E0%B8%B0%E0%B8%88%E0%B8%B3%E0%B8%AA%E0%B8%B1%E0%B8%9B%E0%B8%94%E0%B8%B2%E0%B8%AB%E0%B9%8C-8-2562-1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th-TH" b="1" dirty="0"/>
              <a:t>รูปแบบของการว่าจ้างขนส่งสินค้าทางทะเล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061048"/>
          </a:xfrm>
          <a:solidFill>
            <a:srgbClr val="00B0F0"/>
          </a:solidFill>
        </p:spPr>
        <p:txBody>
          <a:bodyPr>
            <a:normAutofit lnSpcReduction="10000"/>
          </a:bodyPr>
          <a:lstStyle/>
          <a:p>
            <a:r>
              <a:rPr lang="th-TH" dirty="0"/>
              <a:t> </a:t>
            </a:r>
            <a:r>
              <a:rPr lang="en-US" dirty="0"/>
              <a:t>A. </a:t>
            </a:r>
            <a:r>
              <a:rPr lang="en-US" b="1" dirty="0"/>
              <a:t>LINER TERM</a:t>
            </a:r>
            <a:endParaRPr lang="en-US" dirty="0"/>
          </a:p>
          <a:p>
            <a:r>
              <a:rPr lang="th-TH" dirty="0"/>
              <a:t>คือการว่าจ้างขนส่งสินค้าโดยเรือที่มีตารางเดินเรือที่วิ่งประจําเส้นทาง ซึ่งประกอบด้วยเรือ 3 แบบด้วยกันคือ</a:t>
            </a:r>
          </a:p>
          <a:p>
            <a:r>
              <a:rPr lang="en-US" dirty="0"/>
              <a:t>o </a:t>
            </a:r>
            <a:r>
              <a:rPr lang="en-US" b="1" dirty="0"/>
              <a:t>Conventional Vessel </a:t>
            </a:r>
            <a:r>
              <a:rPr lang="th-TH" dirty="0"/>
              <a:t>คือเรือสินค้าอเนกประสงค์แบบดั้งเดิม ทําการขนส่งสินค้าโดยการบรรทุกสินค้าลงในระวางเรือใหญ่ ส่วนใหญ่ใช้ในการขนสินค้าแบบเทกอง (</a:t>
            </a:r>
            <a:r>
              <a:rPr lang="en-US" dirty="0"/>
              <a:t>Bulk Cargo) </a:t>
            </a:r>
            <a:r>
              <a:rPr lang="th-TH" dirty="0"/>
              <a:t>มักมีเส้นทางเดินเรือแบบจากเมืองท่าต้นทางถึงเมืองท่าปลายทาง (</a:t>
            </a:r>
            <a:r>
              <a:rPr lang="en-US" dirty="0"/>
              <a:t>End to end)</a:t>
            </a:r>
          </a:p>
          <a:p>
            <a:endParaRPr lang="th-TH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115"/>
            <a:ext cx="71628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28925"/>
            <a:ext cx="71628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949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6458</Words>
  <Application>Microsoft Office PowerPoint</Application>
  <PresentationFormat>On-screen Show (4:3)</PresentationFormat>
  <Paragraphs>248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5" baseType="lpstr">
      <vt:lpstr>AngsanaUPC</vt:lpstr>
      <vt:lpstr>Arial</vt:lpstr>
      <vt:lpstr>Calibri</vt:lpstr>
      <vt:lpstr>Chakra Petch</vt:lpstr>
      <vt:lpstr>Helvetica</vt:lpstr>
      <vt:lpstr>Helvetica Neue</vt:lpstr>
      <vt:lpstr>inherit</vt:lpstr>
      <vt:lpstr>Kanit</vt:lpstr>
      <vt:lpstr>Microsoft Sans Serif</vt:lpstr>
      <vt:lpstr>Open Sans</vt:lpstr>
      <vt:lpstr>quatro-slab</vt:lpstr>
      <vt:lpstr>Raleway</vt:lpstr>
      <vt:lpstr>Source Sans Pro</vt:lpstr>
      <vt:lpstr>tahoma</vt:lpstr>
      <vt:lpstr>tahoma</vt:lpstr>
      <vt:lpstr>th-sarabun-new</vt:lpstr>
      <vt:lpstr>Office Theme</vt:lpstr>
      <vt:lpstr>75533359 พิธีศุลกากรว่าด้วยการค้าชายแดน Customs Clearance for Cross-Border Trade บทที่ 7 ธุรกิจการขนส่งระหว่างประเทศ และการประกันภัยสินค้าระหว่างประเทศ</vt:lpstr>
      <vt:lpstr>เนื้อหาe1</vt:lpstr>
      <vt:lpstr>วัตถุประสงค์การเรียนรู้</vt:lpstr>
      <vt:lpstr>ความสำคัญของการขนส่งสินค้าระหว่างประเทศ</vt:lpstr>
      <vt:lpstr>รูปแบบของการขนส่งสินค้าระหว่างประเทศ</vt:lpstr>
      <vt:lpstr>การขนส่งสินค้าทางทะเล</vt:lpstr>
      <vt:lpstr>ผู้ที่เกี่ยวข้องกับการขนส่งสินค้าทางทะเล</vt:lpstr>
      <vt:lpstr>รูปแบบของการว่าจ้างขนส่งสินค้าทางทะเล</vt:lpstr>
      <vt:lpstr>PowerPoint Presentation</vt:lpstr>
      <vt:lpstr>PowerPoint Presentation</vt:lpstr>
      <vt:lpstr>PowerPoint Presentation</vt:lpstr>
      <vt:lpstr>PowerPoint Presentation</vt:lpstr>
      <vt:lpstr>B. CHARTER TERM</vt:lpstr>
      <vt:lpstr>PowerPoint Presentation</vt:lpstr>
      <vt:lpstr>PowerPoint Presentation</vt:lpstr>
      <vt:lpstr>ตารางเดินเรือ (SHIPPING SCHEDULE)</vt:lpstr>
      <vt:lpstr>PowerPoint Presentation</vt:lpstr>
      <vt:lpstr>PowerPoint Presentation</vt:lpstr>
      <vt:lpstr>PowerPoint Presentation</vt:lpstr>
      <vt:lpstr>ค่าระวางเรือ (FREIGHT CHARGE)</vt:lpstr>
      <vt:lpstr>การขนส่งสินค้าด้วยระบบตู้คอนเทนเนอร์</vt:lpstr>
      <vt:lpstr>PowerPoint Presentation</vt:lpstr>
      <vt:lpstr>PowerPoint Presentation</vt:lpstr>
      <vt:lpstr>PowerPoint Presentation</vt:lpstr>
      <vt:lpstr>PowerPoint Presentation</vt:lpstr>
      <vt:lpstr>การคิดค่าระวางเรือ (Freight Charge Basic)</vt:lpstr>
      <vt:lpstr>PowerPoint Presentation</vt:lpstr>
      <vt:lpstr>PowerPoint Presentation</vt:lpstr>
      <vt:lpstr>PowerPoint Presentation</vt:lpstr>
      <vt:lpstr>PowerPoint Presentation</vt:lpstr>
      <vt:lpstr>การคิดค่าระวางเรือ (Freight Charge Basic)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การส่งมอบสินค้าขาเข้าที่มากับ เรือคอนเทนเนอร์ของตัวแทนสายเดินเรือ </vt:lpstr>
      <vt:lpstr>บทบาทและหน้าที่ในการรับมอบสินค้าขาออกของตัวแทนสายเดินเรือ จําแนกตามเงื่อนไขการบรรทุก </vt:lpstr>
      <vt:lpstr>PowerPoint Presentation</vt:lpstr>
      <vt:lpstr>ประเภทของภาชนะสินค้า  Container </vt:lpstr>
      <vt:lpstr>PowerPoint Presentation</vt:lpstr>
      <vt:lpstr>PowerPoint Presentation</vt:lpstr>
      <vt:lpstr>PowerPoint Presentation</vt:lpstr>
      <vt:lpstr>PowerPoint Presentation</vt:lpstr>
      <vt:lpstr>หมายเลขตู้ Container</vt:lpstr>
      <vt:lpstr>การขนส่งสินค้าทางอากาศ  (AIR FREIGHT)</vt:lpstr>
      <vt:lpstr>PowerPoint Presentation</vt:lpstr>
      <vt:lpstr>บทบาทของการขนส่งทางอากาศกับการค้าระหว่างประเทศ</vt:lpstr>
      <vt:lpstr>จากคุณลักษณะดังกล่าวเป็นประโยชน์ต่อผู้นำเข้า-ผู้ส่งออกโดยตรง คือ   </vt:lpstr>
      <vt:lpstr>PowerPoint Presentation</vt:lpstr>
      <vt:lpstr>ประเภทเครื่องบิน</vt:lpstr>
      <vt:lpstr>การคำนวณระวางบรรทุกสินค้าทางอากาศ  </vt:lpstr>
      <vt:lpstr>PowerPoint Presentation</vt:lpstr>
      <vt:lpstr>PowerPoint Presentation</vt:lpstr>
      <vt:lpstr>อัตราค่าระวางสำหรับผลไม้ (Specific Commodity Rate) อยู่ที่กิโลกรัมละ 50 บาท</vt:lpstr>
      <vt:lpstr>Air Freight Container</vt:lpstr>
      <vt:lpstr>การขนส่งทางบกระหว่างประเทศ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การขนส่งทางรถไฟระหว่างประเทศ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การขนส่งต่อเนื่องหลายรูปแบบ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๗๕๕๓๓๓ การจัดการเพื่อการส่งออกและนำเข้า Export &amp; Import Management บทที่ 11 การขนส่งสินค้าระหว่างประเทศ</dc:title>
  <dc:creator>BUU</dc:creator>
  <cp:lastModifiedBy>Oranicha Buthphorm</cp:lastModifiedBy>
  <cp:revision>104</cp:revision>
  <dcterms:created xsi:type="dcterms:W3CDTF">2015-05-15T06:07:05Z</dcterms:created>
  <dcterms:modified xsi:type="dcterms:W3CDTF">2020-08-30T15:44:52Z</dcterms:modified>
</cp:coreProperties>
</file>